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Poppins Bold" charset="1" panose="00000800000000000000"/>
      <p:regular r:id="rId30"/>
    </p:embeddedFont>
    <p:embeddedFont>
      <p:font typeface="Poppins" charset="1" panose="00000500000000000000"/>
      <p:regular r:id="rId31"/>
    </p:embeddedFont>
    <p:embeddedFont>
      <p:font typeface="Canva Sans" charset="1" panose="020B0503030501040103"/>
      <p:regular r:id="rId32"/>
    </p:embeddedFont>
    <p:embeddedFont>
      <p:font typeface="Poppins Italics"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27.png" Type="http://schemas.openxmlformats.org/officeDocument/2006/relationships/image"/><Relationship Id="rId14" Target="../media/image28.png" Type="http://schemas.openxmlformats.org/officeDocument/2006/relationships/image"/><Relationship Id="rId2" Target="../media/image24.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30.jpeg" Type="http://schemas.openxmlformats.org/officeDocument/2006/relationships/image"/><Relationship Id="rId14" Target="../media/image31.png" Type="http://schemas.openxmlformats.org/officeDocument/2006/relationships/image"/><Relationship Id="rId2" Target="../media/image29.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6.jpeg" Type="http://schemas.openxmlformats.org/officeDocument/2006/relationships/image"/><Relationship Id="rId14" Target="../media/image32.png" Type="http://schemas.openxmlformats.org/officeDocument/2006/relationships/image"/><Relationship Id="rId2" Target="../media/image29.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34.jpeg" Type="http://schemas.openxmlformats.org/officeDocument/2006/relationships/image"/><Relationship Id="rId2" Target="../media/image33.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35.jpeg" Type="http://schemas.openxmlformats.org/officeDocument/2006/relationships/image"/><Relationship Id="rId13" Target="../media/image36.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37.jpeg" Type="http://schemas.openxmlformats.org/officeDocument/2006/relationships/image"/><Relationship Id="rId3" Target="../media/image38.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39.jpeg" Type="http://schemas.openxmlformats.org/officeDocument/2006/relationships/image"/><Relationship Id="rId3" Target="../media/image40.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41.jpeg" Type="http://schemas.openxmlformats.org/officeDocument/2006/relationships/image"/><Relationship Id="rId3" Target="../media/image4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42.jpeg" Type="http://schemas.openxmlformats.org/officeDocument/2006/relationships/image"/><Relationship Id="rId3" Target="../media/image43.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2" Target="../media/image44.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45.jpeg" Type="http://schemas.openxmlformats.org/officeDocument/2006/relationships/image"/><Relationship Id="rId3" Target="../media/image46.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47.jpeg" Type="http://schemas.openxmlformats.org/officeDocument/2006/relationships/image"/><Relationship Id="rId3" Target="../media/image48.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50.jpeg" Type="http://schemas.openxmlformats.org/officeDocument/2006/relationships/image"/><Relationship Id="rId14" Target="https://sites.google.com/view/survivorcapstonedouglaskaplan/home" TargetMode="External" Type="http://schemas.openxmlformats.org/officeDocument/2006/relationships/hyperlink"/><Relationship Id="rId2" Target="../media/image49.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51.jpeg" Type="http://schemas.openxmlformats.org/officeDocument/2006/relationships/image"/><Relationship Id="rId2" Target="../media/image49.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52.jpeg" Type="http://schemas.openxmlformats.org/officeDocument/2006/relationships/image"/><Relationship Id="rId2" Target="../media/image49.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5.jpeg" Type="http://schemas.openxmlformats.org/officeDocument/2006/relationships/image"/><Relationship Id="rId2" Target="../media/image14.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6.jpeg" Type="http://schemas.openxmlformats.org/officeDocument/2006/relationships/image"/><Relationship Id="rId2" Target="../media/image14.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2" Target="../media/image14.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7.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9.jpeg" Type="http://schemas.openxmlformats.org/officeDocument/2006/relationships/image"/><Relationship Id="rId14" Target="../media/image20.png" Type="http://schemas.openxmlformats.org/officeDocument/2006/relationships/image"/><Relationship Id="rId15" Target="../media/image21.png" Type="http://schemas.openxmlformats.org/officeDocument/2006/relationships/image"/><Relationship Id="rId2" Target="../media/image18.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22.png" Type="http://schemas.openxmlformats.org/officeDocument/2006/relationships/image"/><Relationship Id="rId14" Target="../media/image23.png" Type="http://schemas.openxmlformats.org/officeDocument/2006/relationships/image"/><Relationship Id="rId2" Target="../media/image18.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25.jpeg" Type="http://schemas.openxmlformats.org/officeDocument/2006/relationships/image"/><Relationship Id="rId14" Target="../media/image26.png" Type="http://schemas.openxmlformats.org/officeDocument/2006/relationships/image"/><Relationship Id="rId2" Target="../media/image24.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4" id="4"/>
          <p:cNvSpPr txBox="true"/>
          <p:nvPr/>
        </p:nvSpPr>
        <p:spPr>
          <a:xfrm rot="0">
            <a:off x="7958406" y="7915531"/>
            <a:ext cx="7430621" cy="1410344"/>
          </a:xfrm>
          <a:prstGeom prst="rect">
            <a:avLst/>
          </a:prstGeom>
        </p:spPr>
        <p:txBody>
          <a:bodyPr anchor="t" rtlCol="false" tIns="0" lIns="0" bIns="0" rIns="0">
            <a:spAutoFit/>
          </a:bodyPr>
          <a:lstStyle/>
          <a:p>
            <a:pPr algn="l">
              <a:lnSpc>
                <a:spcPts val="2761"/>
              </a:lnSpc>
            </a:pPr>
            <a:r>
              <a:rPr lang="en-US" sz="2605" b="true">
                <a:solidFill>
                  <a:srgbClr val="000000"/>
                </a:solidFill>
                <a:latin typeface="Poppins Bold"/>
                <a:ea typeface="Poppins Bold"/>
                <a:cs typeface="Poppins Bold"/>
                <a:sym typeface="Poppins Bold"/>
              </a:rPr>
              <a:t>A FAN’S EXPLORATION OF THE ROLE OF GEOGRAPHY, AGE, AND PROFESSION IN CONTESTANT SUCCESS -</a:t>
            </a:r>
          </a:p>
          <a:p>
            <a:pPr algn="l">
              <a:lnSpc>
                <a:spcPts val="2761"/>
              </a:lnSpc>
            </a:pPr>
            <a:r>
              <a:rPr lang="en-US" sz="2605" b="true">
                <a:solidFill>
                  <a:srgbClr val="000000"/>
                </a:solidFill>
                <a:latin typeface="Poppins Bold"/>
                <a:ea typeface="Poppins Bold"/>
                <a:cs typeface="Poppins Bold"/>
                <a:sym typeface="Poppins Bold"/>
              </a:rPr>
              <a:t>BY DOUGLAS KAPLAN</a:t>
            </a:r>
          </a:p>
        </p:txBody>
      </p:sp>
      <p:sp>
        <p:nvSpPr>
          <p:cNvPr name="TextBox 5" id="5"/>
          <p:cNvSpPr txBox="true"/>
          <p:nvPr/>
        </p:nvSpPr>
        <p:spPr>
          <a:xfrm rot="0">
            <a:off x="745899" y="4778128"/>
            <a:ext cx="10927818" cy="4547747"/>
          </a:xfrm>
          <a:prstGeom prst="rect">
            <a:avLst/>
          </a:prstGeom>
        </p:spPr>
        <p:txBody>
          <a:bodyPr anchor="t" rtlCol="false" tIns="0" lIns="0" bIns="0" rIns="0">
            <a:spAutoFit/>
          </a:bodyPr>
          <a:lstStyle/>
          <a:p>
            <a:pPr algn="l">
              <a:lnSpc>
                <a:spcPts val="11571"/>
              </a:lnSpc>
            </a:pPr>
            <a:r>
              <a:rPr lang="en-US" sz="10916" b="true">
                <a:solidFill>
                  <a:srgbClr val="FFDE59"/>
                </a:solidFill>
                <a:latin typeface="Poppins Bold"/>
                <a:ea typeface="Poppins Bold"/>
                <a:cs typeface="Poppins Bold"/>
                <a:sym typeface="Poppins Bold"/>
              </a:rPr>
              <a:t>CONTESTANT PERFORMANCE</a:t>
            </a:r>
          </a:p>
          <a:p>
            <a:pPr algn="l">
              <a:lnSpc>
                <a:spcPts val="11571"/>
              </a:lnSpc>
            </a:pPr>
            <a:r>
              <a:rPr lang="en-US" sz="10916" b="true">
                <a:solidFill>
                  <a:srgbClr val="FFDE59"/>
                </a:solidFill>
                <a:latin typeface="Poppins Bold"/>
                <a:ea typeface="Poppins Bold"/>
                <a:cs typeface="Poppins Bold"/>
                <a:sym typeface="Poppins Bold"/>
              </a:rPr>
              <a:t>ANALYSIS</a:t>
            </a:r>
          </a:p>
        </p:txBody>
      </p:sp>
      <p:sp>
        <p:nvSpPr>
          <p:cNvPr name="TextBox 6" id="6"/>
          <p:cNvSpPr txBox="true"/>
          <p:nvPr/>
        </p:nvSpPr>
        <p:spPr>
          <a:xfrm rot="0">
            <a:off x="10810576" y="5607869"/>
            <a:ext cx="4196185" cy="239467"/>
          </a:xfrm>
          <a:prstGeom prst="rect">
            <a:avLst/>
          </a:prstGeom>
        </p:spPr>
        <p:txBody>
          <a:bodyPr anchor="t" rtlCol="false" tIns="0" lIns="0" bIns="0" rIns="0">
            <a:spAutoFit/>
          </a:bodyPr>
          <a:lstStyle/>
          <a:p>
            <a:pPr algn="l">
              <a:lnSpc>
                <a:spcPts val="1715"/>
              </a:lnSpc>
            </a:pPr>
            <a:r>
              <a:rPr lang="en-US" sz="1406">
                <a:solidFill>
                  <a:srgbClr val="FFFFFF"/>
                </a:solidFill>
                <a:latin typeface="Poppins"/>
                <a:ea typeface="Poppins"/>
                <a:cs typeface="Poppins"/>
                <a:sym typeface="Poppins"/>
              </a:rPr>
              <a:t>A</a:t>
            </a:r>
          </a:p>
        </p:txBody>
      </p:sp>
      <p:grpSp>
        <p:nvGrpSpPr>
          <p:cNvPr name="Group 7" id="7"/>
          <p:cNvGrpSpPr/>
          <p:nvPr/>
        </p:nvGrpSpPr>
        <p:grpSpPr>
          <a:xfrm rot="0">
            <a:off x="13935472" y="151176"/>
            <a:ext cx="4227961" cy="2709233"/>
            <a:chOff x="0" y="0"/>
            <a:chExt cx="5637282" cy="3612311"/>
          </a:xfrm>
        </p:grpSpPr>
        <p:sp>
          <p:nvSpPr>
            <p:cNvPr name="Freeform 8" id="8"/>
            <p:cNvSpPr/>
            <p:nvPr/>
          </p:nvSpPr>
          <p:spPr>
            <a:xfrm flipH="false" flipV="false" rot="0">
              <a:off x="0" y="0"/>
              <a:ext cx="5637282" cy="3612311"/>
            </a:xfrm>
            <a:custGeom>
              <a:avLst/>
              <a:gdLst/>
              <a:ahLst/>
              <a:cxnLst/>
              <a:rect r="r" b="b" t="t" l="l"/>
              <a:pathLst>
                <a:path h="3612311" w="5637282">
                  <a:moveTo>
                    <a:pt x="0" y="0"/>
                  </a:moveTo>
                  <a:lnTo>
                    <a:pt x="5637282" y="0"/>
                  </a:lnTo>
                  <a:lnTo>
                    <a:pt x="5637282" y="3612311"/>
                  </a:lnTo>
                  <a:lnTo>
                    <a:pt x="0" y="3612311"/>
                  </a:lnTo>
                  <a:lnTo>
                    <a:pt x="0" y="0"/>
                  </a:lnTo>
                  <a:close/>
                </a:path>
              </a:pathLst>
            </a:custGeom>
            <a:blipFill>
              <a:blip r:embed="rId4"/>
              <a:stretch>
                <a:fillRect l="0" t="0" r="0" b="0"/>
              </a:stretch>
            </a:blipFill>
          </p:spPr>
        </p:sp>
        <p:sp>
          <p:nvSpPr>
            <p:cNvPr name="Freeform 9" id="9"/>
            <p:cNvSpPr/>
            <p:nvPr/>
          </p:nvSpPr>
          <p:spPr>
            <a:xfrm flipH="false" flipV="false" rot="0">
              <a:off x="412283" y="836082"/>
              <a:ext cx="407776" cy="489086"/>
            </a:xfrm>
            <a:custGeom>
              <a:avLst/>
              <a:gdLst/>
              <a:ahLst/>
              <a:cxnLst/>
              <a:rect r="r" b="b" t="t" l="l"/>
              <a:pathLst>
                <a:path h="489086" w="407776">
                  <a:moveTo>
                    <a:pt x="0" y="0"/>
                  </a:moveTo>
                  <a:lnTo>
                    <a:pt x="407775" y="0"/>
                  </a:lnTo>
                  <a:lnTo>
                    <a:pt x="407775" y="489086"/>
                  </a:lnTo>
                  <a:lnTo>
                    <a:pt x="0" y="489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4835660" y="836082"/>
              <a:ext cx="383321" cy="489086"/>
            </a:xfrm>
            <a:custGeom>
              <a:avLst/>
              <a:gdLst/>
              <a:ahLst/>
              <a:cxnLst/>
              <a:rect r="r" b="b" t="t" l="l"/>
              <a:pathLst>
                <a:path h="489086" w="383321">
                  <a:moveTo>
                    <a:pt x="0" y="0"/>
                  </a:moveTo>
                  <a:lnTo>
                    <a:pt x="383321" y="0"/>
                  </a:lnTo>
                  <a:lnTo>
                    <a:pt x="383321" y="489086"/>
                  </a:lnTo>
                  <a:lnTo>
                    <a:pt x="0" y="4890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2665766" y="22267"/>
              <a:ext cx="391073" cy="491916"/>
            </a:xfrm>
            <a:custGeom>
              <a:avLst/>
              <a:gdLst/>
              <a:ahLst/>
              <a:cxnLst/>
              <a:rect r="r" b="b" t="t" l="l"/>
              <a:pathLst>
                <a:path h="491916" w="391073">
                  <a:moveTo>
                    <a:pt x="0" y="0"/>
                  </a:moveTo>
                  <a:lnTo>
                    <a:pt x="391073" y="0"/>
                  </a:lnTo>
                  <a:lnTo>
                    <a:pt x="391073" y="491916"/>
                  </a:lnTo>
                  <a:lnTo>
                    <a:pt x="0" y="4919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353749" y="2841261"/>
              <a:ext cx="547381" cy="536433"/>
            </a:xfrm>
            <a:custGeom>
              <a:avLst/>
              <a:gdLst/>
              <a:ahLst/>
              <a:cxnLst/>
              <a:rect r="r" b="b" t="t" l="l"/>
              <a:pathLst>
                <a:path h="536433" w="547381">
                  <a:moveTo>
                    <a:pt x="0" y="0"/>
                  </a:moveTo>
                  <a:lnTo>
                    <a:pt x="547381" y="0"/>
                  </a:lnTo>
                  <a:lnTo>
                    <a:pt x="547381" y="536434"/>
                  </a:lnTo>
                  <a:lnTo>
                    <a:pt x="0" y="5364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3701042" y="2795875"/>
              <a:ext cx="627205" cy="627205"/>
            </a:xfrm>
            <a:custGeom>
              <a:avLst/>
              <a:gdLst/>
              <a:ahLst/>
              <a:cxnLst/>
              <a:rect r="r" b="b" t="t" l="l"/>
              <a:pathLst>
                <a:path h="627205" w="627205">
                  <a:moveTo>
                    <a:pt x="0" y="0"/>
                  </a:moveTo>
                  <a:lnTo>
                    <a:pt x="627205" y="0"/>
                  </a:lnTo>
                  <a:lnTo>
                    <a:pt x="627205" y="627205"/>
                  </a:lnTo>
                  <a:lnTo>
                    <a:pt x="0" y="627205"/>
                  </a:lnTo>
                  <a:lnTo>
                    <a:pt x="0" y="0"/>
                  </a:lnTo>
                  <a:close/>
                </a:path>
              </a:pathLst>
            </a:custGeom>
            <a:blipFill>
              <a:blip r:embed="rId13"/>
              <a:stretch>
                <a:fillRect l="0" t="0" r="0" b="0"/>
              </a:stretch>
            </a:blipFill>
          </p:spPr>
        </p:sp>
        <p:sp>
          <p:nvSpPr>
            <p:cNvPr name="TextBox 14" id="14"/>
            <p:cNvSpPr txBox="true"/>
            <p:nvPr/>
          </p:nvSpPr>
          <p:spPr>
            <a:xfrm rot="0">
              <a:off x="2076915" y="3134176"/>
              <a:ext cx="1483452" cy="276642"/>
            </a:xfrm>
            <a:prstGeom prst="rect">
              <a:avLst/>
            </a:prstGeom>
          </p:spPr>
          <p:txBody>
            <a:bodyPr anchor="t" rtlCol="false" tIns="0" lIns="0" bIns="0" rIns="0">
              <a:spAutoFit/>
            </a:bodyPr>
            <a:lstStyle/>
            <a:p>
              <a:pPr algn="ctr">
                <a:lnSpc>
                  <a:spcPts val="1769"/>
                </a:lnSpc>
                <a:spcBef>
                  <a:spcPct val="0"/>
                </a:spcBef>
              </a:pPr>
              <a:r>
                <a:rPr lang="en-US" sz="1263">
                  <a:solidFill>
                    <a:srgbClr val="FFFFFF"/>
                  </a:solidFill>
                  <a:latin typeface="Canva Sans"/>
                  <a:ea typeface="Canva Sans"/>
                  <a:cs typeface="Canva Sans"/>
                  <a:sym typeface="Canva Sans"/>
                </a:rPr>
                <a:t>OUT-ANALYZE</a:t>
              </a:r>
            </a:p>
          </p:txBody>
        </p:sp>
        <p:sp>
          <p:nvSpPr>
            <p:cNvPr name="TextBox 15" id="15"/>
            <p:cNvSpPr txBox="true"/>
            <p:nvPr/>
          </p:nvSpPr>
          <p:spPr>
            <a:xfrm rot="1449280">
              <a:off x="3393634" y="243790"/>
              <a:ext cx="1249817" cy="523404"/>
            </a:xfrm>
            <a:prstGeom prst="rect">
              <a:avLst/>
            </a:prstGeom>
          </p:spPr>
          <p:txBody>
            <a:bodyPr anchor="t" rtlCol="false" tIns="0" lIns="0" bIns="0" rIns="0">
              <a:spAutoFit/>
            </a:bodyPr>
            <a:lstStyle/>
            <a:p>
              <a:pPr algn="ctr">
                <a:lnSpc>
                  <a:spcPts val="1745"/>
                </a:lnSpc>
                <a:spcBef>
                  <a:spcPct val="0"/>
                </a:spcBef>
              </a:pPr>
              <a:r>
                <a:rPr lang="en-US" sz="1246">
                  <a:solidFill>
                    <a:srgbClr val="FFFFFF"/>
                  </a:solidFill>
                  <a:latin typeface="Canva Sans"/>
                  <a:ea typeface="Canva Sans"/>
                  <a:cs typeface="Canva Sans"/>
                  <a:sym typeface="Canva Sans"/>
                </a:rPr>
                <a:t>OUT-GRAPH</a:t>
              </a:r>
            </a:p>
          </p:txBody>
        </p:sp>
        <p:sp>
          <p:nvSpPr>
            <p:cNvPr name="TextBox 16" id="16"/>
            <p:cNvSpPr txBox="true"/>
            <p:nvPr/>
          </p:nvSpPr>
          <p:spPr>
            <a:xfrm rot="-1333155">
              <a:off x="1011188" y="250979"/>
              <a:ext cx="1225299" cy="508773"/>
            </a:xfrm>
            <a:prstGeom prst="rect">
              <a:avLst/>
            </a:prstGeom>
          </p:spPr>
          <p:txBody>
            <a:bodyPr anchor="t" rtlCol="false" tIns="0" lIns="0" bIns="0" rIns="0">
              <a:spAutoFit/>
            </a:bodyPr>
            <a:lstStyle/>
            <a:p>
              <a:pPr algn="ctr">
                <a:lnSpc>
                  <a:spcPts val="1745"/>
                </a:lnSpc>
                <a:spcBef>
                  <a:spcPct val="0"/>
                </a:spcBef>
              </a:pPr>
              <a:r>
                <a:rPr lang="en-US" sz="1246">
                  <a:solidFill>
                    <a:srgbClr val="FFFFFF"/>
                  </a:solidFill>
                  <a:latin typeface="Canva Sans"/>
                  <a:ea typeface="Canva Sans"/>
                  <a:cs typeface="Canva Sans"/>
                  <a:sym typeface="Canva Sans"/>
                </a:rPr>
                <a:t>OUT-CLEAN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10843" b="-22201"/>
            </a:stretch>
          </a:blipFill>
        </p:spPr>
      </p:sp>
      <p:grpSp>
        <p:nvGrpSpPr>
          <p:cNvPr name="Group 3" id="3"/>
          <p:cNvGrpSpPr/>
          <p:nvPr/>
        </p:nvGrpSpPr>
        <p:grpSpPr>
          <a:xfrm rot="0">
            <a:off x="15372496" y="0"/>
            <a:ext cx="2909708" cy="1864510"/>
            <a:chOff x="0" y="0"/>
            <a:chExt cx="3879611" cy="2486014"/>
          </a:xfrm>
        </p:grpSpPr>
        <p:sp>
          <p:nvSpPr>
            <p:cNvPr name="Freeform 4" id="4"/>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3"/>
              <a:stretch>
                <a:fillRect l="0" t="0" r="0" b="0"/>
              </a:stretch>
            </a:blipFill>
          </p:spPr>
        </p:sp>
        <p:sp>
          <p:nvSpPr>
            <p:cNvPr name="Freeform 5" id="5"/>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2"/>
              <a:stretch>
                <a:fillRect l="0" t="0" r="0" b="0"/>
              </a:stretch>
            </a:blipFill>
          </p:spPr>
        </p:sp>
        <p:sp>
          <p:nvSpPr>
            <p:cNvPr name="TextBox 10" id="10"/>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1" id="11"/>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2" id="12"/>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grpSp>
        <p:nvGrpSpPr>
          <p:cNvPr name="Group 13" id="13"/>
          <p:cNvGrpSpPr/>
          <p:nvPr/>
        </p:nvGrpSpPr>
        <p:grpSpPr>
          <a:xfrm rot="0">
            <a:off x="10432814" y="6111797"/>
            <a:ext cx="6725851" cy="1151143"/>
            <a:chOff x="0" y="0"/>
            <a:chExt cx="8967801" cy="1534858"/>
          </a:xfrm>
        </p:grpSpPr>
        <p:grpSp>
          <p:nvGrpSpPr>
            <p:cNvPr name="Group 14" id="14"/>
            <p:cNvGrpSpPr/>
            <p:nvPr/>
          </p:nvGrpSpPr>
          <p:grpSpPr>
            <a:xfrm rot="0">
              <a:off x="0" y="0"/>
              <a:ext cx="8967801" cy="1534858"/>
              <a:chOff x="0" y="0"/>
              <a:chExt cx="1771417" cy="303182"/>
            </a:xfrm>
          </p:grpSpPr>
          <p:sp>
            <p:nvSpPr>
              <p:cNvPr name="Freeform 15" id="15"/>
              <p:cNvSpPr/>
              <p:nvPr/>
            </p:nvSpPr>
            <p:spPr>
              <a:xfrm flipH="false" flipV="false" rot="0">
                <a:off x="0" y="0"/>
                <a:ext cx="1771417" cy="303182"/>
              </a:xfrm>
              <a:custGeom>
                <a:avLst/>
                <a:gdLst/>
                <a:ahLst/>
                <a:cxnLst/>
                <a:rect r="r" b="b" t="t" l="l"/>
                <a:pathLst>
                  <a:path h="303182" w="1771417">
                    <a:moveTo>
                      <a:pt x="58705" y="0"/>
                    </a:moveTo>
                    <a:lnTo>
                      <a:pt x="1712713" y="0"/>
                    </a:lnTo>
                    <a:cubicBezTo>
                      <a:pt x="1745135" y="0"/>
                      <a:pt x="1771417" y="26283"/>
                      <a:pt x="1771417" y="58705"/>
                    </a:cubicBezTo>
                    <a:lnTo>
                      <a:pt x="1771417" y="244477"/>
                    </a:lnTo>
                    <a:cubicBezTo>
                      <a:pt x="1771417" y="260047"/>
                      <a:pt x="1765233" y="274978"/>
                      <a:pt x="1754223" y="285988"/>
                    </a:cubicBezTo>
                    <a:cubicBezTo>
                      <a:pt x="1743214" y="296997"/>
                      <a:pt x="1728282" y="303182"/>
                      <a:pt x="1712713" y="303182"/>
                    </a:cubicBezTo>
                    <a:lnTo>
                      <a:pt x="58705" y="303182"/>
                    </a:lnTo>
                    <a:cubicBezTo>
                      <a:pt x="43135" y="303182"/>
                      <a:pt x="28203" y="296997"/>
                      <a:pt x="17194" y="285988"/>
                    </a:cubicBezTo>
                    <a:cubicBezTo>
                      <a:pt x="6185" y="274978"/>
                      <a:pt x="0" y="260047"/>
                      <a:pt x="0" y="244477"/>
                    </a:cubicBezTo>
                    <a:lnTo>
                      <a:pt x="0" y="58705"/>
                    </a:lnTo>
                    <a:cubicBezTo>
                      <a:pt x="0" y="43135"/>
                      <a:pt x="6185" y="28203"/>
                      <a:pt x="17194" y="17194"/>
                    </a:cubicBezTo>
                    <a:cubicBezTo>
                      <a:pt x="28203" y="6185"/>
                      <a:pt x="43135" y="0"/>
                      <a:pt x="58705" y="0"/>
                    </a:cubicBezTo>
                    <a:close/>
                  </a:path>
                </a:pathLst>
              </a:custGeom>
              <a:solidFill>
                <a:srgbClr val="FFDE59">
                  <a:alpha val="76863"/>
                </a:srgbClr>
              </a:solidFill>
            </p:spPr>
          </p:sp>
          <p:sp>
            <p:nvSpPr>
              <p:cNvPr name="TextBox 16" id="16"/>
              <p:cNvSpPr txBox="true"/>
              <p:nvPr/>
            </p:nvSpPr>
            <p:spPr>
              <a:xfrm>
                <a:off x="0" y="-38100"/>
                <a:ext cx="1771417" cy="341282"/>
              </a:xfrm>
              <a:prstGeom prst="rect">
                <a:avLst/>
              </a:prstGeom>
            </p:spPr>
            <p:txBody>
              <a:bodyPr anchor="ctr" rtlCol="false" tIns="50800" lIns="50800" bIns="50800" rIns="50800"/>
              <a:lstStyle/>
              <a:p>
                <a:pPr algn="ctr">
                  <a:lnSpc>
                    <a:spcPts val="2799"/>
                  </a:lnSpc>
                </a:pPr>
              </a:p>
            </p:txBody>
          </p:sp>
        </p:grpSp>
        <p:sp>
          <p:nvSpPr>
            <p:cNvPr name="TextBox 17" id="17"/>
            <p:cNvSpPr txBox="true"/>
            <p:nvPr/>
          </p:nvSpPr>
          <p:spPr>
            <a:xfrm rot="0">
              <a:off x="515873" y="214686"/>
              <a:ext cx="7936055" cy="1086437"/>
            </a:xfrm>
            <a:prstGeom prst="rect">
              <a:avLst/>
            </a:prstGeom>
          </p:spPr>
          <p:txBody>
            <a:bodyPr anchor="t" rtlCol="false" tIns="0" lIns="0" bIns="0" rIns="0">
              <a:spAutoFit/>
            </a:bodyPr>
            <a:lstStyle/>
            <a:p>
              <a:pPr algn="l">
                <a:lnSpc>
                  <a:spcPts val="3185"/>
                </a:lnSpc>
              </a:pPr>
              <a:r>
                <a:rPr lang="en-US" sz="2610">
                  <a:solidFill>
                    <a:srgbClr val="000000"/>
                  </a:solidFill>
                  <a:latin typeface="Poppins"/>
                  <a:ea typeface="Poppins"/>
                  <a:cs typeface="Poppins"/>
                  <a:sym typeface="Poppins"/>
                </a:rPr>
                <a:t>If you are over aged 40 you probably shouldn’t even apply! </a:t>
              </a:r>
            </a:p>
          </p:txBody>
        </p:sp>
      </p:grpSp>
      <p:sp>
        <p:nvSpPr>
          <p:cNvPr name="Freeform 18" id="18"/>
          <p:cNvSpPr/>
          <p:nvPr/>
        </p:nvSpPr>
        <p:spPr>
          <a:xfrm flipH="false" flipV="false" rot="0">
            <a:off x="408319" y="1339320"/>
            <a:ext cx="9326180" cy="8871528"/>
          </a:xfrm>
          <a:custGeom>
            <a:avLst/>
            <a:gdLst/>
            <a:ahLst/>
            <a:cxnLst/>
            <a:rect r="r" b="b" t="t" l="l"/>
            <a:pathLst>
              <a:path h="8871528" w="9326180">
                <a:moveTo>
                  <a:pt x="0" y="0"/>
                </a:moveTo>
                <a:lnTo>
                  <a:pt x="9326180" y="0"/>
                </a:lnTo>
                <a:lnTo>
                  <a:pt x="9326180" y="8871529"/>
                </a:lnTo>
                <a:lnTo>
                  <a:pt x="0" y="8871529"/>
                </a:lnTo>
                <a:lnTo>
                  <a:pt x="0" y="0"/>
                </a:lnTo>
                <a:close/>
              </a:path>
            </a:pathLst>
          </a:custGeom>
          <a:blipFill>
            <a:blip r:embed="rId13"/>
            <a:stretch>
              <a:fillRect l="0" t="0" r="0" b="0"/>
            </a:stretch>
          </a:blipFill>
        </p:spPr>
      </p:sp>
      <p:sp>
        <p:nvSpPr>
          <p:cNvPr name="Freeform 19" id="19"/>
          <p:cNvSpPr/>
          <p:nvPr/>
        </p:nvSpPr>
        <p:spPr>
          <a:xfrm flipH="false" flipV="false" rot="0">
            <a:off x="10317533" y="2079581"/>
            <a:ext cx="7548474" cy="3576364"/>
          </a:xfrm>
          <a:custGeom>
            <a:avLst/>
            <a:gdLst/>
            <a:ahLst/>
            <a:cxnLst/>
            <a:rect r="r" b="b" t="t" l="l"/>
            <a:pathLst>
              <a:path h="3576364" w="7548474">
                <a:moveTo>
                  <a:pt x="0" y="0"/>
                </a:moveTo>
                <a:lnTo>
                  <a:pt x="7548474" y="0"/>
                </a:lnTo>
                <a:lnTo>
                  <a:pt x="7548474" y="3576364"/>
                </a:lnTo>
                <a:lnTo>
                  <a:pt x="0" y="3576364"/>
                </a:lnTo>
                <a:lnTo>
                  <a:pt x="0" y="0"/>
                </a:lnTo>
                <a:close/>
              </a:path>
            </a:pathLst>
          </a:custGeom>
          <a:blipFill>
            <a:blip r:embed="rId14"/>
            <a:stretch>
              <a:fillRect l="0" t="0" r="0" b="0"/>
            </a:stretch>
          </a:blipFill>
        </p:spPr>
      </p:sp>
      <p:sp>
        <p:nvSpPr>
          <p:cNvPr name="TextBox 20" id="20"/>
          <p:cNvSpPr txBox="true"/>
          <p:nvPr/>
        </p:nvSpPr>
        <p:spPr>
          <a:xfrm rot="0">
            <a:off x="91267" y="19050"/>
            <a:ext cx="16647274" cy="1095747"/>
          </a:xfrm>
          <a:prstGeom prst="rect">
            <a:avLst/>
          </a:prstGeom>
        </p:spPr>
        <p:txBody>
          <a:bodyPr anchor="t" rtlCol="false" tIns="0" lIns="0" bIns="0" rIns="0">
            <a:spAutoFit/>
          </a:bodyPr>
          <a:lstStyle/>
          <a:p>
            <a:pPr algn="l">
              <a:lnSpc>
                <a:spcPts val="7806"/>
              </a:lnSpc>
            </a:pPr>
            <a:r>
              <a:rPr lang="en-US" sz="7364" b="true">
                <a:solidFill>
                  <a:srgbClr val="FFDE59"/>
                </a:solidFill>
                <a:latin typeface="Poppins Bold"/>
                <a:ea typeface="Poppins Bold"/>
                <a:cs typeface="Poppins Bold"/>
                <a:sym typeface="Poppins Bold"/>
              </a:rPr>
              <a:t>Age and Gender in Winners:</a:t>
            </a:r>
          </a:p>
        </p:txBody>
      </p:sp>
      <p:grpSp>
        <p:nvGrpSpPr>
          <p:cNvPr name="Group 21" id="21"/>
          <p:cNvGrpSpPr/>
          <p:nvPr/>
        </p:nvGrpSpPr>
        <p:grpSpPr>
          <a:xfrm rot="0">
            <a:off x="10432814" y="7872472"/>
            <a:ext cx="6637041" cy="1151143"/>
            <a:chOff x="0" y="0"/>
            <a:chExt cx="8849388" cy="1534858"/>
          </a:xfrm>
        </p:grpSpPr>
        <p:grpSp>
          <p:nvGrpSpPr>
            <p:cNvPr name="Group 22" id="22"/>
            <p:cNvGrpSpPr/>
            <p:nvPr/>
          </p:nvGrpSpPr>
          <p:grpSpPr>
            <a:xfrm rot="0">
              <a:off x="0" y="0"/>
              <a:ext cx="8849388" cy="1534858"/>
              <a:chOff x="0" y="0"/>
              <a:chExt cx="1748027" cy="303182"/>
            </a:xfrm>
          </p:grpSpPr>
          <p:sp>
            <p:nvSpPr>
              <p:cNvPr name="Freeform 23" id="23"/>
              <p:cNvSpPr/>
              <p:nvPr/>
            </p:nvSpPr>
            <p:spPr>
              <a:xfrm flipH="false" flipV="false" rot="0">
                <a:off x="0" y="0"/>
                <a:ext cx="1748027" cy="303182"/>
              </a:xfrm>
              <a:custGeom>
                <a:avLst/>
                <a:gdLst/>
                <a:ahLst/>
                <a:cxnLst/>
                <a:rect r="r" b="b" t="t" l="l"/>
                <a:pathLst>
                  <a:path h="303182" w="1748027">
                    <a:moveTo>
                      <a:pt x="59490" y="0"/>
                    </a:moveTo>
                    <a:lnTo>
                      <a:pt x="1688537" y="0"/>
                    </a:lnTo>
                    <a:cubicBezTo>
                      <a:pt x="1721393" y="0"/>
                      <a:pt x="1748027" y="26635"/>
                      <a:pt x="1748027" y="59490"/>
                    </a:cubicBezTo>
                    <a:lnTo>
                      <a:pt x="1748027" y="243692"/>
                    </a:lnTo>
                    <a:cubicBezTo>
                      <a:pt x="1748027" y="259469"/>
                      <a:pt x="1741760" y="274601"/>
                      <a:pt x="1730603" y="285758"/>
                    </a:cubicBezTo>
                    <a:cubicBezTo>
                      <a:pt x="1719447" y="296914"/>
                      <a:pt x="1704315" y="303182"/>
                      <a:pt x="1688537" y="303182"/>
                    </a:cubicBezTo>
                    <a:lnTo>
                      <a:pt x="59490" y="303182"/>
                    </a:lnTo>
                    <a:cubicBezTo>
                      <a:pt x="43712" y="303182"/>
                      <a:pt x="28581" y="296914"/>
                      <a:pt x="17424" y="285758"/>
                    </a:cubicBezTo>
                    <a:cubicBezTo>
                      <a:pt x="6268" y="274601"/>
                      <a:pt x="0" y="259469"/>
                      <a:pt x="0" y="243692"/>
                    </a:cubicBezTo>
                    <a:lnTo>
                      <a:pt x="0" y="59490"/>
                    </a:lnTo>
                    <a:cubicBezTo>
                      <a:pt x="0" y="43712"/>
                      <a:pt x="6268" y="28581"/>
                      <a:pt x="17424" y="17424"/>
                    </a:cubicBezTo>
                    <a:cubicBezTo>
                      <a:pt x="28581" y="6268"/>
                      <a:pt x="43712" y="0"/>
                      <a:pt x="59490" y="0"/>
                    </a:cubicBezTo>
                    <a:close/>
                  </a:path>
                </a:pathLst>
              </a:custGeom>
              <a:solidFill>
                <a:srgbClr val="FFDE59">
                  <a:alpha val="76863"/>
                </a:srgbClr>
              </a:solidFill>
            </p:spPr>
          </p:sp>
          <p:sp>
            <p:nvSpPr>
              <p:cNvPr name="TextBox 24" id="24"/>
              <p:cNvSpPr txBox="true"/>
              <p:nvPr/>
            </p:nvSpPr>
            <p:spPr>
              <a:xfrm>
                <a:off x="0" y="-38100"/>
                <a:ext cx="1748027" cy="341282"/>
              </a:xfrm>
              <a:prstGeom prst="rect">
                <a:avLst/>
              </a:prstGeom>
            </p:spPr>
            <p:txBody>
              <a:bodyPr anchor="ctr" rtlCol="false" tIns="50800" lIns="50800" bIns="50800" rIns="50800"/>
              <a:lstStyle/>
              <a:p>
                <a:pPr algn="ctr">
                  <a:lnSpc>
                    <a:spcPts val="2799"/>
                  </a:lnSpc>
                </a:pPr>
              </a:p>
            </p:txBody>
          </p:sp>
        </p:grpSp>
        <p:sp>
          <p:nvSpPr>
            <p:cNvPr name="TextBox 25" id="25"/>
            <p:cNvSpPr txBox="true"/>
            <p:nvPr/>
          </p:nvSpPr>
          <p:spPr>
            <a:xfrm rot="0">
              <a:off x="509061" y="214686"/>
              <a:ext cx="7831266" cy="1086437"/>
            </a:xfrm>
            <a:prstGeom prst="rect">
              <a:avLst/>
            </a:prstGeom>
          </p:spPr>
          <p:txBody>
            <a:bodyPr anchor="t" rtlCol="false" tIns="0" lIns="0" bIns="0" rIns="0">
              <a:spAutoFit/>
            </a:bodyPr>
            <a:lstStyle/>
            <a:p>
              <a:pPr algn="l">
                <a:lnSpc>
                  <a:spcPts val="3185"/>
                </a:lnSpc>
              </a:pPr>
              <a:r>
                <a:rPr lang="en-US" sz="2610">
                  <a:solidFill>
                    <a:srgbClr val="000000"/>
                  </a:solidFill>
                  <a:latin typeface="Poppins"/>
                  <a:ea typeface="Poppins"/>
                  <a:cs typeface="Poppins"/>
                  <a:sym typeface="Poppins"/>
                </a:rPr>
                <a:t>Players in their 20's win almost half of all seasons.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9499" t="-33412" r="0" b="-44774"/>
            </a:stretch>
          </a:blipFill>
        </p:spPr>
      </p:sp>
      <p:sp>
        <p:nvSpPr>
          <p:cNvPr name="TextBox 3" id="3"/>
          <p:cNvSpPr txBox="true"/>
          <p:nvPr/>
        </p:nvSpPr>
        <p:spPr>
          <a:xfrm rot="0">
            <a:off x="171337" y="234240"/>
            <a:ext cx="9108804" cy="2813674"/>
          </a:xfrm>
          <a:prstGeom prst="rect">
            <a:avLst/>
          </a:prstGeom>
        </p:spPr>
        <p:txBody>
          <a:bodyPr anchor="t" rtlCol="false" tIns="0" lIns="0" bIns="0" rIns="0">
            <a:spAutoFit/>
          </a:bodyPr>
          <a:lstStyle/>
          <a:p>
            <a:pPr algn="l">
              <a:lnSpc>
                <a:spcPts val="7198"/>
              </a:lnSpc>
            </a:pPr>
            <a:r>
              <a:rPr lang="en-US" sz="6790" b="true">
                <a:solidFill>
                  <a:srgbClr val="FFDE59"/>
                </a:solidFill>
                <a:latin typeface="Poppins Bold"/>
                <a:ea typeface="Poppins Bold"/>
                <a:cs typeface="Poppins Bold"/>
                <a:sym typeface="Poppins Bold"/>
              </a:rPr>
              <a:t>Professional Backgrounds </a:t>
            </a:r>
          </a:p>
          <a:p>
            <a:pPr algn="l">
              <a:lnSpc>
                <a:spcPts val="7198"/>
              </a:lnSpc>
            </a:pPr>
            <a:r>
              <a:rPr lang="en-US" sz="6790" b="true">
                <a:solidFill>
                  <a:srgbClr val="FFDE59"/>
                </a:solidFill>
                <a:latin typeface="Poppins Bold"/>
                <a:ea typeface="Poppins Bold"/>
                <a:cs typeface="Poppins Bold"/>
                <a:sym typeface="Poppins Bold"/>
              </a:rPr>
              <a:t>and Success:</a:t>
            </a:r>
          </a:p>
        </p:txBody>
      </p:sp>
      <p:grpSp>
        <p:nvGrpSpPr>
          <p:cNvPr name="Group 4" id="4"/>
          <p:cNvGrpSpPr/>
          <p:nvPr/>
        </p:nvGrpSpPr>
        <p:grpSpPr>
          <a:xfrm rot="0">
            <a:off x="15006761" y="205665"/>
            <a:ext cx="2909708" cy="1864510"/>
            <a:chOff x="0" y="0"/>
            <a:chExt cx="3879611" cy="2486014"/>
          </a:xfrm>
        </p:grpSpPr>
        <p:sp>
          <p:nvSpPr>
            <p:cNvPr name="Freeform 5" id="5"/>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3"/>
              <a:stretch>
                <a:fillRect l="0" t="0" r="0" b="0"/>
              </a:stretch>
            </a:blipFill>
          </p:spPr>
        </p:sp>
        <p:sp>
          <p:nvSpPr>
            <p:cNvPr name="Freeform 6" id="6"/>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2"/>
              <a:stretch>
                <a:fillRect l="0" t="0" r="0" b="0"/>
              </a:stretch>
            </a:blipFill>
          </p:spPr>
        </p:sp>
        <p:sp>
          <p:nvSpPr>
            <p:cNvPr name="TextBox 11" id="11"/>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2" id="12"/>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3" id="13"/>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4" id="14"/>
          <p:cNvSpPr/>
          <p:nvPr/>
        </p:nvSpPr>
        <p:spPr>
          <a:xfrm flipH="false" flipV="false" rot="0">
            <a:off x="9004058" y="0"/>
            <a:ext cx="4297147" cy="2418680"/>
          </a:xfrm>
          <a:custGeom>
            <a:avLst/>
            <a:gdLst/>
            <a:ahLst/>
            <a:cxnLst/>
            <a:rect r="r" b="b" t="t" l="l"/>
            <a:pathLst>
              <a:path h="2418680" w="4297147">
                <a:moveTo>
                  <a:pt x="0" y="0"/>
                </a:moveTo>
                <a:lnTo>
                  <a:pt x="4297147" y="0"/>
                </a:lnTo>
                <a:lnTo>
                  <a:pt x="4297147" y="2418680"/>
                </a:lnTo>
                <a:lnTo>
                  <a:pt x="0" y="2418680"/>
                </a:lnTo>
                <a:lnTo>
                  <a:pt x="0" y="0"/>
                </a:lnTo>
                <a:close/>
              </a:path>
            </a:pathLst>
          </a:custGeom>
          <a:blipFill>
            <a:blip r:embed="rId13"/>
            <a:stretch>
              <a:fillRect l="0" t="0" r="0" b="0"/>
            </a:stretch>
          </a:blipFill>
        </p:spPr>
      </p:sp>
      <p:sp>
        <p:nvSpPr>
          <p:cNvPr name="Freeform 15" id="15"/>
          <p:cNvSpPr/>
          <p:nvPr/>
        </p:nvSpPr>
        <p:spPr>
          <a:xfrm flipH="false" flipV="false" rot="0">
            <a:off x="6284022" y="2563485"/>
            <a:ext cx="11833631" cy="7396020"/>
          </a:xfrm>
          <a:custGeom>
            <a:avLst/>
            <a:gdLst/>
            <a:ahLst/>
            <a:cxnLst/>
            <a:rect r="r" b="b" t="t" l="l"/>
            <a:pathLst>
              <a:path h="7396020" w="11833631">
                <a:moveTo>
                  <a:pt x="0" y="0"/>
                </a:moveTo>
                <a:lnTo>
                  <a:pt x="11833632" y="0"/>
                </a:lnTo>
                <a:lnTo>
                  <a:pt x="11833632" y="7396019"/>
                </a:lnTo>
                <a:lnTo>
                  <a:pt x="0" y="7396019"/>
                </a:lnTo>
                <a:lnTo>
                  <a:pt x="0" y="0"/>
                </a:lnTo>
                <a:close/>
              </a:path>
            </a:pathLst>
          </a:custGeom>
          <a:blipFill>
            <a:blip r:embed="rId14"/>
            <a:stretch>
              <a:fillRect l="0" t="0" r="0" b="0"/>
            </a:stretch>
          </a:blipFill>
        </p:spPr>
      </p:sp>
      <p:sp>
        <p:nvSpPr>
          <p:cNvPr name="TextBox 16" id="16"/>
          <p:cNvSpPr txBox="true"/>
          <p:nvPr/>
        </p:nvSpPr>
        <p:spPr>
          <a:xfrm rot="0">
            <a:off x="260463" y="3226589"/>
            <a:ext cx="6023559" cy="6031711"/>
          </a:xfrm>
          <a:prstGeom prst="rect">
            <a:avLst/>
          </a:prstGeom>
        </p:spPr>
        <p:txBody>
          <a:bodyPr anchor="t" rtlCol="false" tIns="0" lIns="0" bIns="0" rIns="0">
            <a:spAutoFit/>
          </a:bodyPr>
          <a:lstStyle/>
          <a:p>
            <a:pPr algn="l" marL="0" indent="0" lvl="0">
              <a:lnSpc>
                <a:spcPts val="3428"/>
              </a:lnSpc>
            </a:pPr>
            <a:r>
              <a:rPr lang="en-US" sz="2810">
                <a:solidFill>
                  <a:srgbClr val="FFFFFF"/>
                </a:solidFill>
                <a:latin typeface="Poppins"/>
                <a:ea typeface="Poppins"/>
                <a:cs typeface="Poppins"/>
                <a:sym typeface="Poppins"/>
              </a:rPr>
              <a:t>Contestants with leadership professions like corporate trainers or military backgrounds tend to perform better in tribal councils.</a:t>
            </a:r>
          </a:p>
          <a:p>
            <a:pPr algn="l">
              <a:lnSpc>
                <a:spcPts val="3428"/>
              </a:lnSpc>
            </a:pPr>
          </a:p>
          <a:p>
            <a:pPr algn="l">
              <a:lnSpc>
                <a:spcPts val="3428"/>
              </a:lnSpc>
            </a:pPr>
            <a:r>
              <a:rPr lang="en-US" sz="2810">
                <a:solidFill>
                  <a:srgbClr val="FFFFFF"/>
                </a:solidFill>
                <a:latin typeface="Poppins"/>
                <a:ea typeface="Poppins"/>
                <a:cs typeface="Poppins"/>
                <a:sym typeface="Poppins"/>
              </a:rPr>
              <a:t>Teachers consistently placed in the top 10, while athletes had more variability in their placement.</a:t>
            </a:r>
          </a:p>
          <a:p>
            <a:pPr algn="l">
              <a:lnSpc>
                <a:spcPts val="3428"/>
              </a:lnSpc>
            </a:pPr>
          </a:p>
          <a:p>
            <a:pPr algn="l">
              <a:lnSpc>
                <a:spcPts val="3428"/>
              </a:lnSpc>
            </a:pPr>
            <a:r>
              <a:rPr lang="en-US" sz="2810">
                <a:solidFill>
                  <a:srgbClr val="FFFFFF"/>
                </a:solidFill>
                <a:latin typeface="Poppins"/>
                <a:ea typeface="Poppins"/>
                <a:cs typeface="Poppins"/>
                <a:sym typeface="Poppins"/>
              </a:rPr>
              <a:t>Student, Bartender, and Attorney are the three most common professions of contestants.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9499" t="-33412" r="0" b="-44774"/>
            </a:stretch>
          </a:blipFill>
        </p:spPr>
      </p:sp>
      <p:grpSp>
        <p:nvGrpSpPr>
          <p:cNvPr name="Group 3" id="3"/>
          <p:cNvGrpSpPr/>
          <p:nvPr/>
        </p:nvGrpSpPr>
        <p:grpSpPr>
          <a:xfrm rot="0">
            <a:off x="15006761" y="205665"/>
            <a:ext cx="2909708" cy="1864510"/>
            <a:chOff x="0" y="0"/>
            <a:chExt cx="3879611" cy="2486014"/>
          </a:xfrm>
        </p:grpSpPr>
        <p:sp>
          <p:nvSpPr>
            <p:cNvPr name="Freeform 4" id="4"/>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3"/>
              <a:stretch>
                <a:fillRect l="0" t="0" r="0" b="0"/>
              </a:stretch>
            </a:blipFill>
          </p:spPr>
        </p:sp>
        <p:sp>
          <p:nvSpPr>
            <p:cNvPr name="Freeform 5" id="5"/>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2"/>
              <a:stretch>
                <a:fillRect l="0" t="0" r="0" b="0"/>
              </a:stretch>
            </a:blipFill>
          </p:spPr>
        </p:sp>
        <p:sp>
          <p:nvSpPr>
            <p:cNvPr name="TextBox 10" id="10"/>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1" id="11"/>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2" id="12"/>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3" id="13"/>
          <p:cNvSpPr/>
          <p:nvPr/>
        </p:nvSpPr>
        <p:spPr>
          <a:xfrm flipH="false" flipV="false" rot="0">
            <a:off x="9040389" y="2750882"/>
            <a:ext cx="9144000" cy="5146766"/>
          </a:xfrm>
          <a:custGeom>
            <a:avLst/>
            <a:gdLst/>
            <a:ahLst/>
            <a:cxnLst/>
            <a:rect r="r" b="b" t="t" l="l"/>
            <a:pathLst>
              <a:path h="5146766" w="9144000">
                <a:moveTo>
                  <a:pt x="0" y="0"/>
                </a:moveTo>
                <a:lnTo>
                  <a:pt x="9144000" y="0"/>
                </a:lnTo>
                <a:lnTo>
                  <a:pt x="9144000" y="5146765"/>
                </a:lnTo>
                <a:lnTo>
                  <a:pt x="0" y="5146765"/>
                </a:lnTo>
                <a:lnTo>
                  <a:pt x="0" y="0"/>
                </a:lnTo>
                <a:close/>
              </a:path>
            </a:pathLst>
          </a:custGeom>
          <a:blipFill>
            <a:blip r:embed="rId13"/>
            <a:stretch>
              <a:fillRect l="0" t="0" r="0" b="0"/>
            </a:stretch>
          </a:blipFill>
        </p:spPr>
      </p:sp>
      <p:sp>
        <p:nvSpPr>
          <p:cNvPr name="Freeform 14" id="14"/>
          <p:cNvSpPr/>
          <p:nvPr/>
        </p:nvSpPr>
        <p:spPr>
          <a:xfrm flipH="false" flipV="false" rot="0">
            <a:off x="111596" y="2299662"/>
            <a:ext cx="8818366" cy="4202411"/>
          </a:xfrm>
          <a:custGeom>
            <a:avLst/>
            <a:gdLst/>
            <a:ahLst/>
            <a:cxnLst/>
            <a:rect r="r" b="b" t="t" l="l"/>
            <a:pathLst>
              <a:path h="4202411" w="8818366">
                <a:moveTo>
                  <a:pt x="0" y="0"/>
                </a:moveTo>
                <a:lnTo>
                  <a:pt x="8818366" y="0"/>
                </a:lnTo>
                <a:lnTo>
                  <a:pt x="8818366" y="4202411"/>
                </a:lnTo>
                <a:lnTo>
                  <a:pt x="0" y="4202411"/>
                </a:lnTo>
                <a:lnTo>
                  <a:pt x="0" y="0"/>
                </a:lnTo>
                <a:close/>
              </a:path>
            </a:pathLst>
          </a:custGeom>
          <a:blipFill>
            <a:blip r:embed="rId14"/>
            <a:stretch>
              <a:fillRect l="0" t="0" r="-693" b="0"/>
            </a:stretch>
          </a:blipFill>
        </p:spPr>
      </p:sp>
      <p:sp>
        <p:nvSpPr>
          <p:cNvPr name="TextBox 15" id="15"/>
          <p:cNvSpPr txBox="true"/>
          <p:nvPr/>
        </p:nvSpPr>
        <p:spPr>
          <a:xfrm rot="0">
            <a:off x="452567" y="234240"/>
            <a:ext cx="12083914" cy="1906503"/>
          </a:xfrm>
          <a:prstGeom prst="rect">
            <a:avLst/>
          </a:prstGeom>
        </p:spPr>
        <p:txBody>
          <a:bodyPr anchor="t" rtlCol="false" tIns="0" lIns="0" bIns="0" rIns="0">
            <a:spAutoFit/>
          </a:bodyPr>
          <a:lstStyle/>
          <a:p>
            <a:pPr algn="l">
              <a:lnSpc>
                <a:spcPts val="7198"/>
              </a:lnSpc>
            </a:pPr>
            <a:r>
              <a:rPr lang="en-US" sz="6790" b="true">
                <a:solidFill>
                  <a:srgbClr val="FFDE59"/>
                </a:solidFill>
                <a:latin typeface="Poppins Bold"/>
                <a:ea typeface="Poppins Bold"/>
                <a:cs typeface="Poppins Bold"/>
                <a:sym typeface="Poppins Bold"/>
              </a:rPr>
              <a:t>Professional Backgrounds </a:t>
            </a:r>
          </a:p>
          <a:p>
            <a:pPr algn="l">
              <a:lnSpc>
                <a:spcPts val="7198"/>
              </a:lnSpc>
            </a:pPr>
            <a:r>
              <a:rPr lang="en-US" sz="6790" b="true">
                <a:solidFill>
                  <a:srgbClr val="FFDE59"/>
                </a:solidFill>
                <a:latin typeface="Poppins Bold"/>
                <a:ea typeface="Poppins Bold"/>
                <a:cs typeface="Poppins Bold"/>
                <a:sym typeface="Poppins Bold"/>
              </a:rPr>
              <a:t>and Success:</a:t>
            </a:r>
          </a:p>
        </p:txBody>
      </p:sp>
      <p:sp>
        <p:nvSpPr>
          <p:cNvPr name="TextBox 16" id="16"/>
          <p:cNvSpPr txBox="true"/>
          <p:nvPr/>
        </p:nvSpPr>
        <p:spPr>
          <a:xfrm rot="0">
            <a:off x="325634" y="6622892"/>
            <a:ext cx="6023559" cy="3031336"/>
          </a:xfrm>
          <a:prstGeom prst="rect">
            <a:avLst/>
          </a:prstGeom>
        </p:spPr>
        <p:txBody>
          <a:bodyPr anchor="t" rtlCol="false" tIns="0" lIns="0" bIns="0" rIns="0">
            <a:spAutoFit/>
          </a:bodyPr>
          <a:lstStyle/>
          <a:p>
            <a:pPr algn="l">
              <a:lnSpc>
                <a:spcPts val="3428"/>
              </a:lnSpc>
            </a:pPr>
            <a:r>
              <a:rPr lang="en-US" sz="2810">
                <a:solidFill>
                  <a:srgbClr val="FFFFFF"/>
                </a:solidFill>
                <a:latin typeface="Poppins"/>
                <a:ea typeface="Poppins"/>
                <a:cs typeface="Poppins"/>
                <a:sym typeface="Poppins"/>
              </a:rPr>
              <a:t>When grouping contestants professions into 5 main categories we see that players who work in offices win more frequently than those with physically demanding occupations.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6377" b="-16230"/>
            </a:stretch>
          </a:blipFill>
        </p:spPr>
      </p:sp>
      <p:sp>
        <p:nvSpPr>
          <p:cNvPr name="TextBox 3" id="3"/>
          <p:cNvSpPr txBox="true"/>
          <p:nvPr/>
        </p:nvSpPr>
        <p:spPr>
          <a:xfrm rot="0">
            <a:off x="1028700" y="1057275"/>
            <a:ext cx="15110890" cy="1310451"/>
          </a:xfrm>
          <a:prstGeom prst="rect">
            <a:avLst/>
          </a:prstGeom>
        </p:spPr>
        <p:txBody>
          <a:bodyPr anchor="t" rtlCol="false" tIns="0" lIns="0" bIns="0" rIns="0">
            <a:spAutoFit/>
          </a:bodyPr>
          <a:lstStyle/>
          <a:p>
            <a:pPr algn="l">
              <a:lnSpc>
                <a:spcPts val="9376"/>
              </a:lnSpc>
            </a:pPr>
            <a:r>
              <a:rPr lang="en-US" sz="8845" b="true">
                <a:solidFill>
                  <a:srgbClr val="FFDE59"/>
                </a:solidFill>
                <a:latin typeface="Poppins Bold"/>
                <a:ea typeface="Poppins Bold"/>
                <a:cs typeface="Poppins Bold"/>
                <a:sym typeface="Poppins Bold"/>
              </a:rPr>
              <a:t>Challenge Performance:</a:t>
            </a:r>
          </a:p>
        </p:txBody>
      </p:sp>
      <p:grpSp>
        <p:nvGrpSpPr>
          <p:cNvPr name="Group 4" id="4"/>
          <p:cNvGrpSpPr/>
          <p:nvPr/>
        </p:nvGrpSpPr>
        <p:grpSpPr>
          <a:xfrm rot="0">
            <a:off x="15409661" y="205665"/>
            <a:ext cx="2506808" cy="1606336"/>
            <a:chOff x="0" y="0"/>
            <a:chExt cx="3342411" cy="2141782"/>
          </a:xfrm>
        </p:grpSpPr>
        <p:sp>
          <p:nvSpPr>
            <p:cNvPr name="Freeform 5" id="5"/>
            <p:cNvSpPr/>
            <p:nvPr/>
          </p:nvSpPr>
          <p:spPr>
            <a:xfrm flipH="false" flipV="false" rot="0">
              <a:off x="0" y="0"/>
              <a:ext cx="3342411" cy="2141782"/>
            </a:xfrm>
            <a:custGeom>
              <a:avLst/>
              <a:gdLst/>
              <a:ahLst/>
              <a:cxnLst/>
              <a:rect r="r" b="b" t="t" l="l"/>
              <a:pathLst>
                <a:path h="2141782" w="3342411">
                  <a:moveTo>
                    <a:pt x="0" y="0"/>
                  </a:moveTo>
                  <a:lnTo>
                    <a:pt x="3342411" y="0"/>
                  </a:lnTo>
                  <a:lnTo>
                    <a:pt x="3342411" y="2141782"/>
                  </a:lnTo>
                  <a:lnTo>
                    <a:pt x="0" y="2141782"/>
                  </a:lnTo>
                  <a:lnTo>
                    <a:pt x="0" y="0"/>
                  </a:lnTo>
                  <a:close/>
                </a:path>
              </a:pathLst>
            </a:custGeom>
            <a:blipFill>
              <a:blip r:embed="rId3"/>
              <a:stretch>
                <a:fillRect l="0" t="0" r="0" b="0"/>
              </a:stretch>
            </a:blipFill>
          </p:spPr>
        </p:sp>
        <p:sp>
          <p:nvSpPr>
            <p:cNvPr name="Freeform 6" id="6"/>
            <p:cNvSpPr/>
            <p:nvPr/>
          </p:nvSpPr>
          <p:spPr>
            <a:xfrm flipH="false" flipV="false" rot="0">
              <a:off x="244447" y="495723"/>
              <a:ext cx="241775" cy="289985"/>
            </a:xfrm>
            <a:custGeom>
              <a:avLst/>
              <a:gdLst/>
              <a:ahLst/>
              <a:cxnLst/>
              <a:rect r="r" b="b" t="t" l="l"/>
              <a:pathLst>
                <a:path h="289985" w="241775">
                  <a:moveTo>
                    <a:pt x="0" y="0"/>
                  </a:moveTo>
                  <a:lnTo>
                    <a:pt x="241775" y="0"/>
                  </a:lnTo>
                  <a:lnTo>
                    <a:pt x="241775" y="289985"/>
                  </a:lnTo>
                  <a:lnTo>
                    <a:pt x="0" y="289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67120" y="495723"/>
              <a:ext cx="227276" cy="289985"/>
            </a:xfrm>
            <a:custGeom>
              <a:avLst/>
              <a:gdLst/>
              <a:ahLst/>
              <a:cxnLst/>
              <a:rect r="r" b="b" t="t" l="l"/>
              <a:pathLst>
                <a:path h="289985" w="227276">
                  <a:moveTo>
                    <a:pt x="0" y="0"/>
                  </a:moveTo>
                  <a:lnTo>
                    <a:pt x="227276" y="0"/>
                  </a:lnTo>
                  <a:lnTo>
                    <a:pt x="227276" y="289985"/>
                  </a:lnTo>
                  <a:lnTo>
                    <a:pt x="0" y="289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80564" y="13202"/>
              <a:ext cx="231872" cy="291663"/>
            </a:xfrm>
            <a:custGeom>
              <a:avLst/>
              <a:gdLst/>
              <a:ahLst/>
              <a:cxnLst/>
              <a:rect r="r" b="b" t="t" l="l"/>
              <a:pathLst>
                <a:path h="291663" w="231872">
                  <a:moveTo>
                    <a:pt x="0" y="0"/>
                  </a:moveTo>
                  <a:lnTo>
                    <a:pt x="231872" y="0"/>
                  </a:lnTo>
                  <a:lnTo>
                    <a:pt x="231872" y="291663"/>
                  </a:lnTo>
                  <a:lnTo>
                    <a:pt x="0" y="291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802654" y="1684617"/>
              <a:ext cx="324549" cy="318058"/>
            </a:xfrm>
            <a:custGeom>
              <a:avLst/>
              <a:gdLst/>
              <a:ahLst/>
              <a:cxnLst/>
              <a:rect r="r" b="b" t="t" l="l"/>
              <a:pathLst>
                <a:path h="318058" w="324549">
                  <a:moveTo>
                    <a:pt x="0" y="0"/>
                  </a:moveTo>
                  <a:lnTo>
                    <a:pt x="324548" y="0"/>
                  </a:lnTo>
                  <a:lnTo>
                    <a:pt x="324548" y="318058"/>
                  </a:lnTo>
                  <a:lnTo>
                    <a:pt x="0" y="3180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194392" y="1657708"/>
              <a:ext cx="371877" cy="371877"/>
            </a:xfrm>
            <a:custGeom>
              <a:avLst/>
              <a:gdLst/>
              <a:ahLst/>
              <a:cxnLst/>
              <a:rect r="r" b="b" t="t" l="l"/>
              <a:pathLst>
                <a:path h="371877" w="371877">
                  <a:moveTo>
                    <a:pt x="0" y="0"/>
                  </a:moveTo>
                  <a:lnTo>
                    <a:pt x="371877" y="0"/>
                  </a:lnTo>
                  <a:lnTo>
                    <a:pt x="371877" y="371877"/>
                  </a:lnTo>
                  <a:lnTo>
                    <a:pt x="0" y="371877"/>
                  </a:lnTo>
                  <a:lnTo>
                    <a:pt x="0" y="0"/>
                  </a:lnTo>
                  <a:close/>
                </a:path>
              </a:pathLst>
            </a:custGeom>
            <a:blipFill>
              <a:blip r:embed="rId12"/>
              <a:stretch>
                <a:fillRect l="0" t="0" r="0" b="0"/>
              </a:stretch>
            </a:blipFill>
          </p:spPr>
        </p:sp>
        <p:sp>
          <p:nvSpPr>
            <p:cNvPr name="TextBox 11" id="11"/>
            <p:cNvSpPr txBox="true"/>
            <p:nvPr/>
          </p:nvSpPr>
          <p:spPr>
            <a:xfrm rot="0">
              <a:off x="1231427" y="1856182"/>
              <a:ext cx="879556" cy="166132"/>
            </a:xfrm>
            <a:prstGeom prst="rect">
              <a:avLst/>
            </a:prstGeom>
          </p:spPr>
          <p:txBody>
            <a:bodyPr anchor="t" rtlCol="false" tIns="0" lIns="0" bIns="0" rIns="0">
              <a:spAutoFit/>
            </a:bodyPr>
            <a:lstStyle/>
            <a:p>
              <a:pPr algn="ctr">
                <a:lnSpc>
                  <a:spcPts val="1048"/>
                </a:lnSpc>
                <a:spcBef>
                  <a:spcPct val="0"/>
                </a:spcBef>
              </a:pPr>
              <a:r>
                <a:rPr lang="en-US" sz="749">
                  <a:solidFill>
                    <a:srgbClr val="FFFFFF"/>
                  </a:solidFill>
                  <a:latin typeface="Canva Sans"/>
                  <a:ea typeface="Canva Sans"/>
                  <a:cs typeface="Canva Sans"/>
                  <a:sym typeface="Canva Sans"/>
                </a:rPr>
                <a:t>OUT-ANALYZE</a:t>
              </a:r>
            </a:p>
          </p:txBody>
        </p:sp>
        <p:sp>
          <p:nvSpPr>
            <p:cNvPr name="TextBox 12" id="12"/>
            <p:cNvSpPr txBox="true"/>
            <p:nvPr/>
          </p:nvSpPr>
          <p:spPr>
            <a:xfrm rot="1449280">
              <a:off x="2013713" y="137131"/>
              <a:ext cx="741031" cy="318087"/>
            </a:xfrm>
            <a:prstGeom prst="rect">
              <a:avLst/>
            </a:prstGeom>
          </p:spPr>
          <p:txBody>
            <a:bodyPr anchor="t" rtlCol="false" tIns="0" lIns="0" bIns="0" rIns="0">
              <a:spAutoFit/>
            </a:bodyPr>
            <a:lstStyle/>
            <a:p>
              <a:pPr algn="ctr">
                <a:lnSpc>
                  <a:spcPts val="1034"/>
                </a:lnSpc>
                <a:spcBef>
                  <a:spcPct val="0"/>
                </a:spcBef>
              </a:pPr>
              <a:r>
                <a:rPr lang="en-US" sz="739">
                  <a:solidFill>
                    <a:srgbClr val="FFFFFF"/>
                  </a:solidFill>
                  <a:latin typeface="Canva Sans"/>
                  <a:ea typeface="Canva Sans"/>
                  <a:cs typeface="Canva Sans"/>
                  <a:sym typeface="Canva Sans"/>
                </a:rPr>
                <a:t>OUT-GRAPH</a:t>
              </a:r>
            </a:p>
          </p:txBody>
        </p:sp>
        <p:sp>
          <p:nvSpPr>
            <p:cNvPr name="TextBox 13" id="13"/>
            <p:cNvSpPr txBox="true"/>
            <p:nvPr/>
          </p:nvSpPr>
          <p:spPr>
            <a:xfrm rot="-1333155">
              <a:off x="598079" y="141341"/>
              <a:ext cx="726494" cy="309413"/>
            </a:xfrm>
            <a:prstGeom prst="rect">
              <a:avLst/>
            </a:prstGeom>
          </p:spPr>
          <p:txBody>
            <a:bodyPr anchor="t" rtlCol="false" tIns="0" lIns="0" bIns="0" rIns="0">
              <a:spAutoFit/>
            </a:bodyPr>
            <a:lstStyle/>
            <a:p>
              <a:pPr algn="ctr">
                <a:lnSpc>
                  <a:spcPts val="1034"/>
                </a:lnSpc>
                <a:spcBef>
                  <a:spcPct val="0"/>
                </a:spcBef>
              </a:pPr>
              <a:r>
                <a:rPr lang="en-US" sz="739">
                  <a:solidFill>
                    <a:srgbClr val="FFFFFF"/>
                  </a:solidFill>
                  <a:latin typeface="Canva Sans"/>
                  <a:ea typeface="Canva Sans"/>
                  <a:cs typeface="Canva Sans"/>
                  <a:sym typeface="Canva Sans"/>
                </a:rPr>
                <a:t>OUT-CLEAN</a:t>
              </a:r>
            </a:p>
          </p:txBody>
        </p:sp>
      </p:grpSp>
      <p:sp>
        <p:nvSpPr>
          <p:cNvPr name="Freeform 14" id="14"/>
          <p:cNvSpPr/>
          <p:nvPr/>
        </p:nvSpPr>
        <p:spPr>
          <a:xfrm flipH="false" flipV="false" rot="0">
            <a:off x="10093152" y="3359430"/>
            <a:ext cx="7912126" cy="4453397"/>
          </a:xfrm>
          <a:custGeom>
            <a:avLst/>
            <a:gdLst/>
            <a:ahLst/>
            <a:cxnLst/>
            <a:rect r="r" b="b" t="t" l="l"/>
            <a:pathLst>
              <a:path h="4453397" w="7912126">
                <a:moveTo>
                  <a:pt x="0" y="0"/>
                </a:moveTo>
                <a:lnTo>
                  <a:pt x="7912126" y="0"/>
                </a:lnTo>
                <a:lnTo>
                  <a:pt x="7912126" y="4453396"/>
                </a:lnTo>
                <a:lnTo>
                  <a:pt x="0" y="4453396"/>
                </a:lnTo>
                <a:lnTo>
                  <a:pt x="0" y="0"/>
                </a:lnTo>
                <a:close/>
              </a:path>
            </a:pathLst>
          </a:custGeom>
          <a:blipFill>
            <a:blip r:embed="rId13"/>
            <a:stretch>
              <a:fillRect l="0" t="0" r="0" b="0"/>
            </a:stretch>
          </a:blipFill>
        </p:spPr>
      </p:sp>
      <p:grpSp>
        <p:nvGrpSpPr>
          <p:cNvPr name="Group 15" id="15"/>
          <p:cNvGrpSpPr/>
          <p:nvPr/>
        </p:nvGrpSpPr>
        <p:grpSpPr>
          <a:xfrm rot="0">
            <a:off x="1028700" y="2838378"/>
            <a:ext cx="7321514" cy="2925608"/>
            <a:chOff x="0" y="0"/>
            <a:chExt cx="9762019" cy="3900811"/>
          </a:xfrm>
        </p:grpSpPr>
        <p:grpSp>
          <p:nvGrpSpPr>
            <p:cNvPr name="Group 16" id="16"/>
            <p:cNvGrpSpPr/>
            <p:nvPr/>
          </p:nvGrpSpPr>
          <p:grpSpPr>
            <a:xfrm rot="0">
              <a:off x="0" y="0"/>
              <a:ext cx="9762019" cy="3900811"/>
              <a:chOff x="0" y="0"/>
              <a:chExt cx="1928300" cy="770530"/>
            </a:xfrm>
          </p:grpSpPr>
          <p:sp>
            <p:nvSpPr>
              <p:cNvPr name="Freeform 17" id="17"/>
              <p:cNvSpPr/>
              <p:nvPr/>
            </p:nvSpPr>
            <p:spPr>
              <a:xfrm flipH="false" flipV="false" rot="0">
                <a:off x="0" y="0"/>
                <a:ext cx="1928300" cy="770530"/>
              </a:xfrm>
              <a:custGeom>
                <a:avLst/>
                <a:gdLst/>
                <a:ahLst/>
                <a:cxnLst/>
                <a:rect r="r" b="b" t="t" l="l"/>
                <a:pathLst>
                  <a:path h="770530" w="1928300">
                    <a:moveTo>
                      <a:pt x="53928" y="0"/>
                    </a:moveTo>
                    <a:lnTo>
                      <a:pt x="1874371" y="0"/>
                    </a:lnTo>
                    <a:cubicBezTo>
                      <a:pt x="1888674" y="0"/>
                      <a:pt x="1902391" y="5682"/>
                      <a:pt x="1912505" y="15795"/>
                    </a:cubicBezTo>
                    <a:cubicBezTo>
                      <a:pt x="1922618" y="25909"/>
                      <a:pt x="1928300" y="39626"/>
                      <a:pt x="1928300" y="53928"/>
                    </a:cubicBezTo>
                    <a:lnTo>
                      <a:pt x="1928300" y="716602"/>
                    </a:lnTo>
                    <a:cubicBezTo>
                      <a:pt x="1928300" y="730905"/>
                      <a:pt x="1922618" y="744622"/>
                      <a:pt x="1912505" y="754735"/>
                    </a:cubicBezTo>
                    <a:cubicBezTo>
                      <a:pt x="1902391" y="764849"/>
                      <a:pt x="1888674" y="770530"/>
                      <a:pt x="1874371" y="770530"/>
                    </a:cubicBezTo>
                    <a:lnTo>
                      <a:pt x="53928" y="770530"/>
                    </a:lnTo>
                    <a:cubicBezTo>
                      <a:pt x="39626" y="770530"/>
                      <a:pt x="25909" y="764849"/>
                      <a:pt x="15795" y="754735"/>
                    </a:cubicBezTo>
                    <a:cubicBezTo>
                      <a:pt x="5682" y="744622"/>
                      <a:pt x="0" y="730905"/>
                      <a:pt x="0" y="716602"/>
                    </a:cubicBezTo>
                    <a:lnTo>
                      <a:pt x="0" y="53928"/>
                    </a:lnTo>
                    <a:cubicBezTo>
                      <a:pt x="0" y="39626"/>
                      <a:pt x="5682" y="25909"/>
                      <a:pt x="15795" y="15795"/>
                    </a:cubicBezTo>
                    <a:cubicBezTo>
                      <a:pt x="25909" y="5682"/>
                      <a:pt x="39626" y="0"/>
                      <a:pt x="53928" y="0"/>
                    </a:cubicBezTo>
                    <a:close/>
                  </a:path>
                </a:pathLst>
              </a:custGeom>
              <a:solidFill>
                <a:srgbClr val="FFDE59">
                  <a:alpha val="76863"/>
                </a:srgbClr>
              </a:solidFill>
            </p:spPr>
          </p:sp>
          <p:sp>
            <p:nvSpPr>
              <p:cNvPr name="TextBox 18" id="18"/>
              <p:cNvSpPr txBox="true"/>
              <p:nvPr/>
            </p:nvSpPr>
            <p:spPr>
              <a:xfrm>
                <a:off x="0" y="-38100"/>
                <a:ext cx="1928300" cy="808630"/>
              </a:xfrm>
              <a:prstGeom prst="rect">
                <a:avLst/>
              </a:prstGeom>
            </p:spPr>
            <p:txBody>
              <a:bodyPr anchor="ctr" rtlCol="false" tIns="50800" lIns="50800" bIns="50800" rIns="50800"/>
              <a:lstStyle/>
              <a:p>
                <a:pPr algn="ctr">
                  <a:lnSpc>
                    <a:spcPts val="2799"/>
                  </a:lnSpc>
                </a:pPr>
              </a:p>
            </p:txBody>
          </p:sp>
        </p:grpSp>
        <p:sp>
          <p:nvSpPr>
            <p:cNvPr name="TextBox 19" id="19"/>
            <p:cNvSpPr txBox="true"/>
            <p:nvPr/>
          </p:nvSpPr>
          <p:spPr>
            <a:xfrm rot="0">
              <a:off x="401850" y="356801"/>
              <a:ext cx="9177773" cy="3003218"/>
            </a:xfrm>
            <a:prstGeom prst="rect">
              <a:avLst/>
            </a:prstGeom>
          </p:spPr>
          <p:txBody>
            <a:bodyPr anchor="t" rtlCol="false" tIns="0" lIns="0" bIns="0" rIns="0">
              <a:spAutoFit/>
            </a:bodyPr>
            <a:lstStyle/>
            <a:p>
              <a:pPr algn="l">
                <a:lnSpc>
                  <a:spcPts val="3550"/>
                </a:lnSpc>
              </a:pPr>
              <a:r>
                <a:rPr lang="en-US" sz="2910">
                  <a:solidFill>
                    <a:srgbClr val="000000"/>
                  </a:solidFill>
                  <a:latin typeface="Poppins"/>
                  <a:ea typeface="Poppins"/>
                  <a:cs typeface="Poppins"/>
                  <a:sym typeface="Poppins"/>
                </a:rPr>
                <a:t>I found that a contestant’s finish is highly dependent on a challenge performance. Contestants who won more than 30% of their challenges generally made it to the top 5.</a:t>
              </a:r>
            </a:p>
          </p:txBody>
        </p:sp>
      </p:grpSp>
      <p:grpSp>
        <p:nvGrpSpPr>
          <p:cNvPr name="Group 20" id="20"/>
          <p:cNvGrpSpPr/>
          <p:nvPr/>
        </p:nvGrpSpPr>
        <p:grpSpPr>
          <a:xfrm rot="0">
            <a:off x="945714" y="6247117"/>
            <a:ext cx="7638432" cy="2148893"/>
            <a:chOff x="0" y="0"/>
            <a:chExt cx="10184576" cy="2865190"/>
          </a:xfrm>
        </p:grpSpPr>
        <p:grpSp>
          <p:nvGrpSpPr>
            <p:cNvPr name="Group 21" id="21"/>
            <p:cNvGrpSpPr/>
            <p:nvPr/>
          </p:nvGrpSpPr>
          <p:grpSpPr>
            <a:xfrm rot="0">
              <a:off x="0" y="0"/>
              <a:ext cx="10010404" cy="2865190"/>
              <a:chOff x="0" y="0"/>
              <a:chExt cx="1977364" cy="565963"/>
            </a:xfrm>
          </p:grpSpPr>
          <p:sp>
            <p:nvSpPr>
              <p:cNvPr name="Freeform 22" id="22"/>
              <p:cNvSpPr/>
              <p:nvPr/>
            </p:nvSpPr>
            <p:spPr>
              <a:xfrm flipH="false" flipV="false" rot="0">
                <a:off x="0" y="0"/>
                <a:ext cx="1977364" cy="565963"/>
              </a:xfrm>
              <a:custGeom>
                <a:avLst/>
                <a:gdLst/>
                <a:ahLst/>
                <a:cxnLst/>
                <a:rect r="r" b="b" t="t" l="l"/>
                <a:pathLst>
                  <a:path h="565963" w="1977364">
                    <a:moveTo>
                      <a:pt x="52590" y="0"/>
                    </a:moveTo>
                    <a:lnTo>
                      <a:pt x="1924773" y="0"/>
                    </a:lnTo>
                    <a:cubicBezTo>
                      <a:pt x="1953818" y="0"/>
                      <a:pt x="1977364" y="23545"/>
                      <a:pt x="1977364" y="52590"/>
                    </a:cubicBezTo>
                    <a:lnTo>
                      <a:pt x="1977364" y="513373"/>
                    </a:lnTo>
                    <a:cubicBezTo>
                      <a:pt x="1977364" y="542418"/>
                      <a:pt x="1953818" y="565963"/>
                      <a:pt x="1924773" y="565963"/>
                    </a:cubicBezTo>
                    <a:lnTo>
                      <a:pt x="52590" y="565963"/>
                    </a:lnTo>
                    <a:cubicBezTo>
                      <a:pt x="23545" y="565963"/>
                      <a:pt x="0" y="542418"/>
                      <a:pt x="0" y="513373"/>
                    </a:cubicBezTo>
                    <a:lnTo>
                      <a:pt x="0" y="52590"/>
                    </a:lnTo>
                    <a:cubicBezTo>
                      <a:pt x="0" y="23545"/>
                      <a:pt x="23545" y="0"/>
                      <a:pt x="52590" y="0"/>
                    </a:cubicBezTo>
                    <a:close/>
                  </a:path>
                </a:pathLst>
              </a:custGeom>
              <a:solidFill>
                <a:srgbClr val="FFDE59">
                  <a:alpha val="76863"/>
                </a:srgbClr>
              </a:solidFill>
            </p:spPr>
          </p:sp>
          <p:sp>
            <p:nvSpPr>
              <p:cNvPr name="TextBox 23" id="23"/>
              <p:cNvSpPr txBox="true"/>
              <p:nvPr/>
            </p:nvSpPr>
            <p:spPr>
              <a:xfrm>
                <a:off x="0" y="-38100"/>
                <a:ext cx="1977364" cy="604063"/>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636688" y="493473"/>
              <a:ext cx="9547887" cy="1809418"/>
            </a:xfrm>
            <a:prstGeom prst="rect">
              <a:avLst/>
            </a:prstGeom>
          </p:spPr>
          <p:txBody>
            <a:bodyPr anchor="t" rtlCol="false" tIns="0" lIns="0" bIns="0" rIns="0">
              <a:spAutoFit/>
            </a:bodyPr>
            <a:lstStyle/>
            <a:p>
              <a:pPr algn="l">
                <a:lnSpc>
                  <a:spcPts val="3550"/>
                </a:lnSpc>
              </a:pPr>
              <a:r>
                <a:rPr lang="en-US" sz="2910">
                  <a:solidFill>
                    <a:srgbClr val="000000"/>
                  </a:solidFill>
                  <a:latin typeface="Poppins"/>
                  <a:ea typeface="Poppins"/>
                  <a:cs typeface="Poppins"/>
                  <a:sym typeface="Poppins"/>
                </a:rPr>
                <a:t>No player has ever won Survivor without winning at least one challenge.</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006761" y="205665"/>
            <a:ext cx="2909708" cy="1864510"/>
            <a:chOff x="0" y="0"/>
            <a:chExt cx="3879611" cy="2486014"/>
          </a:xfrm>
        </p:grpSpPr>
        <p:sp>
          <p:nvSpPr>
            <p:cNvPr name="Freeform 3" id="3"/>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2"/>
              <a:stretch>
                <a:fillRect l="0" t="0" r="0" b="0"/>
              </a:stretch>
            </a:blipFill>
          </p:spPr>
        </p:sp>
        <p:sp>
          <p:nvSpPr>
            <p:cNvPr name="Freeform 4" id="4"/>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1"/>
              <a:stretch>
                <a:fillRect l="0" t="0" r="0" b="0"/>
              </a:stretch>
            </a:blipFill>
          </p:spPr>
        </p:sp>
        <p:sp>
          <p:nvSpPr>
            <p:cNvPr name="TextBox 9" id="9"/>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0" id="10"/>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1" id="11"/>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2" id="12"/>
          <p:cNvSpPr/>
          <p:nvPr/>
        </p:nvSpPr>
        <p:spPr>
          <a:xfrm flipH="false" flipV="false" rot="0">
            <a:off x="10584277" y="2392215"/>
            <a:ext cx="6152509" cy="3750090"/>
          </a:xfrm>
          <a:custGeom>
            <a:avLst/>
            <a:gdLst/>
            <a:ahLst/>
            <a:cxnLst/>
            <a:rect r="r" b="b" t="t" l="l"/>
            <a:pathLst>
              <a:path h="3750090" w="6152509">
                <a:moveTo>
                  <a:pt x="0" y="0"/>
                </a:moveTo>
                <a:lnTo>
                  <a:pt x="6152509" y="0"/>
                </a:lnTo>
                <a:lnTo>
                  <a:pt x="6152509" y="3750089"/>
                </a:lnTo>
                <a:lnTo>
                  <a:pt x="0" y="3750089"/>
                </a:lnTo>
                <a:lnTo>
                  <a:pt x="0" y="0"/>
                </a:lnTo>
                <a:close/>
              </a:path>
            </a:pathLst>
          </a:custGeom>
          <a:blipFill>
            <a:blip r:embed="rId12"/>
            <a:stretch>
              <a:fillRect l="0" t="0" r="-8290" b="0"/>
            </a:stretch>
          </a:blipFill>
        </p:spPr>
      </p:sp>
      <p:grpSp>
        <p:nvGrpSpPr>
          <p:cNvPr name="Group 13" id="13"/>
          <p:cNvGrpSpPr/>
          <p:nvPr/>
        </p:nvGrpSpPr>
        <p:grpSpPr>
          <a:xfrm rot="0">
            <a:off x="321382" y="1289612"/>
            <a:ext cx="9296644" cy="5592048"/>
            <a:chOff x="0" y="0"/>
            <a:chExt cx="12395526" cy="7456064"/>
          </a:xfrm>
        </p:grpSpPr>
        <p:grpSp>
          <p:nvGrpSpPr>
            <p:cNvPr name="Group 14" id="14"/>
            <p:cNvGrpSpPr/>
            <p:nvPr/>
          </p:nvGrpSpPr>
          <p:grpSpPr>
            <a:xfrm rot="0">
              <a:off x="0" y="0"/>
              <a:ext cx="12395526" cy="7228177"/>
              <a:chOff x="0" y="0"/>
              <a:chExt cx="2877057" cy="1677692"/>
            </a:xfrm>
          </p:grpSpPr>
          <p:sp>
            <p:nvSpPr>
              <p:cNvPr name="Freeform 15" id="15"/>
              <p:cNvSpPr/>
              <p:nvPr/>
            </p:nvSpPr>
            <p:spPr>
              <a:xfrm flipH="false" flipV="false" rot="0">
                <a:off x="0" y="0"/>
                <a:ext cx="2877057" cy="1677692"/>
              </a:xfrm>
              <a:custGeom>
                <a:avLst/>
                <a:gdLst/>
                <a:ahLst/>
                <a:cxnLst/>
                <a:rect r="r" b="b" t="t" l="l"/>
                <a:pathLst>
                  <a:path h="1677692" w="2877057">
                    <a:moveTo>
                      <a:pt x="41481" y="0"/>
                    </a:moveTo>
                    <a:lnTo>
                      <a:pt x="2835576" y="0"/>
                    </a:lnTo>
                    <a:cubicBezTo>
                      <a:pt x="2858485" y="0"/>
                      <a:pt x="2877057" y="18572"/>
                      <a:pt x="2877057" y="41481"/>
                    </a:cubicBezTo>
                    <a:lnTo>
                      <a:pt x="2877057" y="1636211"/>
                    </a:lnTo>
                    <a:cubicBezTo>
                      <a:pt x="2877057" y="1659121"/>
                      <a:pt x="2858485" y="1677692"/>
                      <a:pt x="2835576" y="1677692"/>
                    </a:cubicBezTo>
                    <a:lnTo>
                      <a:pt x="41481" y="1677692"/>
                    </a:lnTo>
                    <a:cubicBezTo>
                      <a:pt x="18572" y="1677692"/>
                      <a:pt x="0" y="1659121"/>
                      <a:pt x="0" y="1636211"/>
                    </a:cubicBezTo>
                    <a:lnTo>
                      <a:pt x="0" y="41481"/>
                    </a:lnTo>
                    <a:cubicBezTo>
                      <a:pt x="0" y="18572"/>
                      <a:pt x="18572" y="0"/>
                      <a:pt x="41481" y="0"/>
                    </a:cubicBezTo>
                    <a:close/>
                  </a:path>
                </a:pathLst>
              </a:custGeom>
              <a:solidFill>
                <a:srgbClr val="FFDE59">
                  <a:alpha val="76863"/>
                </a:srgbClr>
              </a:solidFill>
            </p:spPr>
          </p:sp>
          <p:sp>
            <p:nvSpPr>
              <p:cNvPr name="TextBox 16" id="16"/>
              <p:cNvSpPr txBox="true"/>
              <p:nvPr/>
            </p:nvSpPr>
            <p:spPr>
              <a:xfrm>
                <a:off x="0" y="-47625"/>
                <a:ext cx="2877057" cy="1725317"/>
              </a:xfrm>
              <a:prstGeom prst="rect">
                <a:avLst/>
              </a:prstGeom>
            </p:spPr>
            <p:txBody>
              <a:bodyPr anchor="ctr" rtlCol="false" tIns="44265" lIns="44265" bIns="44265" rIns="44265"/>
              <a:lstStyle/>
              <a:p>
                <a:pPr algn="ctr">
                  <a:lnSpc>
                    <a:spcPts val="2800"/>
                  </a:lnSpc>
                </a:pPr>
              </a:p>
            </p:txBody>
          </p:sp>
        </p:grpSp>
        <p:sp>
          <p:nvSpPr>
            <p:cNvPr name="TextBox 17" id="17"/>
            <p:cNvSpPr txBox="true"/>
            <p:nvPr/>
          </p:nvSpPr>
          <p:spPr>
            <a:xfrm rot="0">
              <a:off x="255282" y="324053"/>
              <a:ext cx="11795565" cy="7132011"/>
            </a:xfrm>
            <a:prstGeom prst="rect">
              <a:avLst/>
            </a:prstGeom>
          </p:spPr>
          <p:txBody>
            <a:bodyPr anchor="t" rtlCol="false" tIns="0" lIns="0" bIns="0" rIns="0">
              <a:spAutoFit/>
            </a:bodyPr>
            <a:lstStyle/>
            <a:p>
              <a:pPr algn="l" marL="534794" indent="-267397" lvl="1">
                <a:lnSpc>
                  <a:spcPts val="3021"/>
                </a:lnSpc>
                <a:buFont typeface="Arial"/>
                <a:buChar char="•"/>
              </a:pPr>
              <a:r>
                <a:rPr lang="en-US" sz="2477">
                  <a:solidFill>
                    <a:srgbClr val="000000"/>
                  </a:solidFill>
                  <a:latin typeface="Poppins"/>
                  <a:ea typeface="Poppins"/>
                  <a:cs typeface="Poppins"/>
                  <a:sym typeface="Poppins"/>
                </a:rPr>
                <a:t>States with higher populations produce more contestants. Being from an ‘outdoorsy’ state does not equate to better finish.</a:t>
              </a:r>
            </a:p>
            <a:p>
              <a:pPr algn="l" marL="534794" indent="-267397" lvl="1">
                <a:lnSpc>
                  <a:spcPts val="3021"/>
                </a:lnSpc>
                <a:buFont typeface="Arial"/>
                <a:buChar char="•"/>
              </a:pPr>
              <a:r>
                <a:rPr lang="en-US" sz="2477">
                  <a:solidFill>
                    <a:srgbClr val="000000"/>
                  </a:solidFill>
                  <a:latin typeface="Poppins"/>
                  <a:ea typeface="Poppins"/>
                  <a:cs typeface="Poppins"/>
                  <a:sym typeface="Poppins"/>
                </a:rPr>
                <a:t>Players aged 25-35 consistently win at high rate.</a:t>
              </a:r>
            </a:p>
            <a:p>
              <a:pPr algn="l" marL="534794" indent="-267397" lvl="1">
                <a:lnSpc>
                  <a:spcPts val="3021"/>
                </a:lnSpc>
                <a:buFont typeface="Arial"/>
                <a:buChar char="•"/>
              </a:pPr>
              <a:r>
                <a:rPr lang="en-US" sz="2477">
                  <a:solidFill>
                    <a:srgbClr val="000000"/>
                  </a:solidFill>
                  <a:latin typeface="Poppins"/>
                  <a:ea typeface="Poppins"/>
                  <a:cs typeface="Poppins"/>
                  <a:sym typeface="Poppins"/>
                </a:rPr>
                <a:t>Men win Survivor more than women, but participation in contestant is (almost) equal among genders.</a:t>
              </a:r>
            </a:p>
            <a:p>
              <a:pPr algn="l" marL="534794" indent="-267397" lvl="1">
                <a:lnSpc>
                  <a:spcPts val="3021"/>
                </a:lnSpc>
                <a:buFont typeface="Arial"/>
                <a:buChar char="•"/>
              </a:pPr>
              <a:r>
                <a:rPr lang="en-US" sz="2477">
                  <a:solidFill>
                    <a:srgbClr val="000000"/>
                  </a:solidFill>
                  <a:latin typeface="Poppins"/>
                  <a:ea typeface="Poppins"/>
                  <a:cs typeface="Poppins"/>
                  <a:sym typeface="Poppins"/>
                </a:rPr>
                <a:t>Professions among contestants vary wildly but most seasons feature at least one Attorney and one Student. Having a physical job does not equate a better finish.</a:t>
              </a:r>
            </a:p>
            <a:p>
              <a:pPr algn="l" marL="534794" indent="-267397" lvl="1">
                <a:lnSpc>
                  <a:spcPts val="3021"/>
                </a:lnSpc>
                <a:buFont typeface="Arial"/>
                <a:buChar char="•"/>
              </a:pPr>
              <a:r>
                <a:rPr lang="en-US" sz="2477">
                  <a:solidFill>
                    <a:srgbClr val="000000"/>
                  </a:solidFill>
                  <a:latin typeface="Poppins"/>
                  <a:ea typeface="Poppins"/>
                  <a:cs typeface="Poppins"/>
                  <a:sym typeface="Poppins"/>
                </a:rPr>
                <a:t>Consistent challenge performance is a strong predictor of final placement.</a:t>
              </a:r>
            </a:p>
            <a:p>
              <a:pPr algn="l">
                <a:lnSpc>
                  <a:spcPts val="3021"/>
                </a:lnSpc>
              </a:pPr>
            </a:p>
          </p:txBody>
        </p:sp>
      </p:grpSp>
      <p:sp>
        <p:nvSpPr>
          <p:cNvPr name="Freeform 18" id="18"/>
          <p:cNvSpPr/>
          <p:nvPr/>
        </p:nvSpPr>
        <p:spPr>
          <a:xfrm flipH="false" flipV="false" rot="0">
            <a:off x="1563877" y="6763248"/>
            <a:ext cx="15172909" cy="3281142"/>
          </a:xfrm>
          <a:custGeom>
            <a:avLst/>
            <a:gdLst/>
            <a:ahLst/>
            <a:cxnLst/>
            <a:rect r="r" b="b" t="t" l="l"/>
            <a:pathLst>
              <a:path h="3281142" w="15172909">
                <a:moveTo>
                  <a:pt x="0" y="0"/>
                </a:moveTo>
                <a:lnTo>
                  <a:pt x="15172909" y="0"/>
                </a:lnTo>
                <a:lnTo>
                  <a:pt x="15172909" y="3281141"/>
                </a:lnTo>
                <a:lnTo>
                  <a:pt x="0" y="3281141"/>
                </a:lnTo>
                <a:lnTo>
                  <a:pt x="0" y="0"/>
                </a:lnTo>
                <a:close/>
              </a:path>
            </a:pathLst>
          </a:custGeom>
          <a:blipFill>
            <a:blip r:embed="rId13"/>
            <a:stretch>
              <a:fillRect l="0" t="0" r="0" b="0"/>
            </a:stretch>
          </a:blipFill>
        </p:spPr>
      </p:sp>
      <p:sp>
        <p:nvSpPr>
          <p:cNvPr name="TextBox 19" id="19"/>
          <p:cNvSpPr txBox="true"/>
          <p:nvPr/>
        </p:nvSpPr>
        <p:spPr>
          <a:xfrm rot="0">
            <a:off x="722530" y="224715"/>
            <a:ext cx="9553070" cy="929467"/>
          </a:xfrm>
          <a:prstGeom prst="rect">
            <a:avLst/>
          </a:prstGeom>
        </p:spPr>
        <p:txBody>
          <a:bodyPr anchor="t" rtlCol="false" tIns="0" lIns="0" bIns="0" rIns="0">
            <a:spAutoFit/>
          </a:bodyPr>
          <a:lstStyle/>
          <a:p>
            <a:pPr algn="l">
              <a:lnSpc>
                <a:spcPts val="6642"/>
              </a:lnSpc>
            </a:pPr>
            <a:r>
              <a:rPr lang="en-US" sz="6266" b="true">
                <a:solidFill>
                  <a:srgbClr val="FFDE59"/>
                </a:solidFill>
                <a:latin typeface="Poppins Bold"/>
                <a:ea typeface="Poppins Bold"/>
                <a:cs typeface="Poppins Bold"/>
                <a:sym typeface="Poppins Bold"/>
              </a:rPr>
              <a:t>Key Findings: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732115" y="1469627"/>
            <a:ext cx="6527185" cy="3673873"/>
          </a:xfrm>
          <a:custGeom>
            <a:avLst/>
            <a:gdLst/>
            <a:ahLst/>
            <a:cxnLst/>
            <a:rect r="r" b="b" t="t" l="l"/>
            <a:pathLst>
              <a:path h="3673873" w="6527185">
                <a:moveTo>
                  <a:pt x="0" y="0"/>
                </a:moveTo>
                <a:lnTo>
                  <a:pt x="6527185" y="0"/>
                </a:lnTo>
                <a:lnTo>
                  <a:pt x="6527185" y="3673873"/>
                </a:lnTo>
                <a:lnTo>
                  <a:pt x="0" y="3673873"/>
                </a:lnTo>
                <a:lnTo>
                  <a:pt x="0" y="0"/>
                </a:lnTo>
                <a:close/>
              </a:path>
            </a:pathLst>
          </a:custGeom>
          <a:blipFill>
            <a:blip r:embed="rId2"/>
            <a:stretch>
              <a:fillRect l="0" t="0" r="0" b="0"/>
            </a:stretch>
          </a:blipFill>
        </p:spPr>
      </p:sp>
      <p:sp>
        <p:nvSpPr>
          <p:cNvPr name="Freeform 3" id="3"/>
          <p:cNvSpPr/>
          <p:nvPr/>
        </p:nvSpPr>
        <p:spPr>
          <a:xfrm flipH="false" flipV="false" rot="0">
            <a:off x="10732115" y="5143500"/>
            <a:ext cx="6527185" cy="3671542"/>
          </a:xfrm>
          <a:custGeom>
            <a:avLst/>
            <a:gdLst/>
            <a:ahLst/>
            <a:cxnLst/>
            <a:rect r="r" b="b" t="t" l="l"/>
            <a:pathLst>
              <a:path h="3671542" w="6527185">
                <a:moveTo>
                  <a:pt x="0" y="0"/>
                </a:moveTo>
                <a:lnTo>
                  <a:pt x="6527185" y="0"/>
                </a:lnTo>
                <a:lnTo>
                  <a:pt x="6527185" y="3671542"/>
                </a:lnTo>
                <a:lnTo>
                  <a:pt x="0" y="3671542"/>
                </a:lnTo>
                <a:lnTo>
                  <a:pt x="0" y="0"/>
                </a:lnTo>
                <a:close/>
              </a:path>
            </a:pathLst>
          </a:custGeom>
          <a:blipFill>
            <a:blip r:embed="rId3"/>
            <a:stretch>
              <a:fillRect l="0" t="0" r="0" b="0"/>
            </a:stretch>
          </a:blipFill>
        </p:spPr>
      </p:sp>
      <p:sp>
        <p:nvSpPr>
          <p:cNvPr name="TextBox 4" id="4"/>
          <p:cNvSpPr txBox="true"/>
          <p:nvPr/>
        </p:nvSpPr>
        <p:spPr>
          <a:xfrm rot="0">
            <a:off x="722530" y="606878"/>
            <a:ext cx="9553070" cy="929467"/>
          </a:xfrm>
          <a:prstGeom prst="rect">
            <a:avLst/>
          </a:prstGeom>
        </p:spPr>
        <p:txBody>
          <a:bodyPr anchor="t" rtlCol="false" tIns="0" lIns="0" bIns="0" rIns="0">
            <a:spAutoFit/>
          </a:bodyPr>
          <a:lstStyle/>
          <a:p>
            <a:pPr algn="l">
              <a:lnSpc>
                <a:spcPts val="6642"/>
              </a:lnSpc>
            </a:pPr>
            <a:r>
              <a:rPr lang="en-US" sz="6266" b="true">
                <a:solidFill>
                  <a:srgbClr val="FFDE59"/>
                </a:solidFill>
                <a:latin typeface="Poppins Bold"/>
                <a:ea typeface="Poppins Bold"/>
                <a:cs typeface="Poppins Bold"/>
                <a:sym typeface="Poppins Bold"/>
              </a:rPr>
              <a:t>Survivor Records:</a:t>
            </a:r>
          </a:p>
        </p:txBody>
      </p:sp>
      <p:grpSp>
        <p:nvGrpSpPr>
          <p:cNvPr name="Group 5" id="5"/>
          <p:cNvGrpSpPr/>
          <p:nvPr/>
        </p:nvGrpSpPr>
        <p:grpSpPr>
          <a:xfrm rot="0">
            <a:off x="638037" y="2150850"/>
            <a:ext cx="9722056" cy="2992650"/>
            <a:chOff x="0" y="0"/>
            <a:chExt cx="12962741" cy="3990200"/>
          </a:xfrm>
        </p:grpSpPr>
        <p:grpSp>
          <p:nvGrpSpPr>
            <p:cNvPr name="Group 6" id="6"/>
            <p:cNvGrpSpPr/>
            <p:nvPr/>
          </p:nvGrpSpPr>
          <p:grpSpPr>
            <a:xfrm rot="0">
              <a:off x="0" y="0"/>
              <a:ext cx="12962741" cy="3638142"/>
              <a:chOff x="0" y="0"/>
              <a:chExt cx="2560541" cy="718645"/>
            </a:xfrm>
          </p:grpSpPr>
          <p:sp>
            <p:nvSpPr>
              <p:cNvPr name="Freeform 7" id="7"/>
              <p:cNvSpPr/>
              <p:nvPr/>
            </p:nvSpPr>
            <p:spPr>
              <a:xfrm flipH="false" flipV="false" rot="0">
                <a:off x="0" y="0"/>
                <a:ext cx="2560541" cy="718645"/>
              </a:xfrm>
              <a:custGeom>
                <a:avLst/>
                <a:gdLst/>
                <a:ahLst/>
                <a:cxnLst/>
                <a:rect r="r" b="b" t="t" l="l"/>
                <a:pathLst>
                  <a:path h="718645" w="2560541">
                    <a:moveTo>
                      <a:pt x="40613" y="0"/>
                    </a:moveTo>
                    <a:lnTo>
                      <a:pt x="2519929" y="0"/>
                    </a:lnTo>
                    <a:cubicBezTo>
                      <a:pt x="2530700" y="0"/>
                      <a:pt x="2541030" y="4279"/>
                      <a:pt x="2548646" y="11895"/>
                    </a:cubicBezTo>
                    <a:cubicBezTo>
                      <a:pt x="2556263" y="19511"/>
                      <a:pt x="2560541" y="29841"/>
                      <a:pt x="2560541" y="40613"/>
                    </a:cubicBezTo>
                    <a:lnTo>
                      <a:pt x="2560541" y="678033"/>
                    </a:lnTo>
                    <a:cubicBezTo>
                      <a:pt x="2560541" y="688804"/>
                      <a:pt x="2556263" y="699134"/>
                      <a:pt x="2548646" y="706750"/>
                    </a:cubicBezTo>
                    <a:cubicBezTo>
                      <a:pt x="2541030" y="714367"/>
                      <a:pt x="2530700" y="718645"/>
                      <a:pt x="2519929" y="718645"/>
                    </a:cubicBezTo>
                    <a:lnTo>
                      <a:pt x="40613" y="718645"/>
                    </a:lnTo>
                    <a:cubicBezTo>
                      <a:pt x="29841" y="718645"/>
                      <a:pt x="19511" y="714367"/>
                      <a:pt x="11895" y="706750"/>
                    </a:cubicBezTo>
                    <a:cubicBezTo>
                      <a:pt x="4279" y="699134"/>
                      <a:pt x="0" y="688804"/>
                      <a:pt x="0" y="67803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8" id="8"/>
              <p:cNvSpPr txBox="true"/>
              <p:nvPr/>
            </p:nvSpPr>
            <p:spPr>
              <a:xfrm>
                <a:off x="0" y="-38100"/>
                <a:ext cx="2560541" cy="756745"/>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520884" y="390082"/>
              <a:ext cx="11920973" cy="36001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Idols found/ played: Single-season</a:t>
              </a:r>
            </a:p>
            <a:p>
              <a:pPr algn="l">
                <a:lnSpc>
                  <a:spcPts val="3550"/>
                </a:lnSpc>
              </a:pPr>
            </a:p>
            <a:p>
              <a:pPr algn="l">
                <a:lnSpc>
                  <a:spcPts val="3550"/>
                </a:lnSpc>
              </a:pPr>
              <a:r>
                <a:rPr lang="en-US" sz="2910">
                  <a:solidFill>
                    <a:srgbClr val="000000"/>
                  </a:solidFill>
                  <a:latin typeface="Poppins"/>
                  <a:ea typeface="Poppins"/>
                  <a:cs typeface="Poppins"/>
                  <a:sym typeface="Poppins"/>
                </a:rPr>
                <a:t>4</a:t>
              </a:r>
            </a:p>
            <a:p>
              <a:pPr algn="l">
                <a:lnSpc>
                  <a:spcPts val="3550"/>
                </a:lnSpc>
              </a:pPr>
              <a:r>
                <a:rPr lang="en-US" sz="2910">
                  <a:solidFill>
                    <a:srgbClr val="000000"/>
                  </a:solidFill>
                  <a:latin typeface="Poppins"/>
                  <a:ea typeface="Poppins"/>
                  <a:cs typeface="Poppins"/>
                  <a:sym typeface="Poppins"/>
                </a:rPr>
                <a:t>Rick Devens</a:t>
              </a:r>
            </a:p>
            <a:p>
              <a:pPr algn="l">
                <a:lnSpc>
                  <a:spcPts val="3550"/>
                </a:lnSpc>
              </a:pPr>
              <a:r>
                <a:rPr lang="en-US" sz="2910">
                  <a:solidFill>
                    <a:srgbClr val="000000"/>
                  </a:solidFill>
                  <a:latin typeface="Poppins"/>
                  <a:ea typeface="Poppins"/>
                  <a:cs typeface="Poppins"/>
                  <a:sym typeface="Poppins"/>
                </a:rPr>
                <a:t>S38: Edge of Extinction</a:t>
              </a:r>
            </a:p>
            <a:p>
              <a:pPr algn="l">
                <a:lnSpc>
                  <a:spcPts val="3550"/>
                </a:lnSpc>
              </a:pPr>
            </a:p>
          </p:txBody>
        </p:sp>
      </p:grpSp>
      <p:grpSp>
        <p:nvGrpSpPr>
          <p:cNvPr name="Group 10" id="10"/>
          <p:cNvGrpSpPr/>
          <p:nvPr/>
        </p:nvGrpSpPr>
        <p:grpSpPr>
          <a:xfrm rot="0">
            <a:off x="722530" y="5267089"/>
            <a:ext cx="9722056" cy="2728607"/>
            <a:chOff x="0" y="0"/>
            <a:chExt cx="2560541" cy="718645"/>
          </a:xfrm>
        </p:grpSpPr>
        <p:sp>
          <p:nvSpPr>
            <p:cNvPr name="Freeform 11" id="11"/>
            <p:cNvSpPr/>
            <p:nvPr/>
          </p:nvSpPr>
          <p:spPr>
            <a:xfrm flipH="false" flipV="false" rot="0">
              <a:off x="0" y="0"/>
              <a:ext cx="2560541" cy="718645"/>
            </a:xfrm>
            <a:custGeom>
              <a:avLst/>
              <a:gdLst/>
              <a:ahLst/>
              <a:cxnLst/>
              <a:rect r="r" b="b" t="t" l="l"/>
              <a:pathLst>
                <a:path h="718645" w="2560541">
                  <a:moveTo>
                    <a:pt x="40613" y="0"/>
                  </a:moveTo>
                  <a:lnTo>
                    <a:pt x="2519929" y="0"/>
                  </a:lnTo>
                  <a:cubicBezTo>
                    <a:pt x="2530700" y="0"/>
                    <a:pt x="2541030" y="4279"/>
                    <a:pt x="2548646" y="11895"/>
                  </a:cubicBezTo>
                  <a:cubicBezTo>
                    <a:pt x="2556263" y="19511"/>
                    <a:pt x="2560541" y="29841"/>
                    <a:pt x="2560541" y="40613"/>
                  </a:cubicBezTo>
                  <a:lnTo>
                    <a:pt x="2560541" y="678033"/>
                  </a:lnTo>
                  <a:cubicBezTo>
                    <a:pt x="2560541" y="688804"/>
                    <a:pt x="2556263" y="699134"/>
                    <a:pt x="2548646" y="706750"/>
                  </a:cubicBezTo>
                  <a:cubicBezTo>
                    <a:pt x="2541030" y="714367"/>
                    <a:pt x="2530700" y="718645"/>
                    <a:pt x="2519929" y="718645"/>
                  </a:cubicBezTo>
                  <a:lnTo>
                    <a:pt x="40613" y="718645"/>
                  </a:lnTo>
                  <a:cubicBezTo>
                    <a:pt x="29841" y="718645"/>
                    <a:pt x="19511" y="714367"/>
                    <a:pt x="11895" y="706750"/>
                  </a:cubicBezTo>
                  <a:cubicBezTo>
                    <a:pt x="4279" y="699134"/>
                    <a:pt x="0" y="688804"/>
                    <a:pt x="0" y="67803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12" id="12"/>
            <p:cNvSpPr txBox="true"/>
            <p:nvPr/>
          </p:nvSpPr>
          <p:spPr>
            <a:xfrm>
              <a:off x="0" y="-38100"/>
              <a:ext cx="2560541" cy="756745"/>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1113193" y="5556384"/>
            <a:ext cx="8940730" cy="3154907"/>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Idols found/ played: Career</a:t>
            </a:r>
          </a:p>
          <a:p>
            <a:pPr algn="l">
              <a:lnSpc>
                <a:spcPts val="3550"/>
              </a:lnSpc>
            </a:pPr>
          </a:p>
          <a:p>
            <a:pPr algn="l">
              <a:lnSpc>
                <a:spcPts val="3550"/>
              </a:lnSpc>
            </a:pPr>
            <a:r>
              <a:rPr lang="en-US" sz="2910">
                <a:solidFill>
                  <a:srgbClr val="000000"/>
                </a:solidFill>
                <a:latin typeface="Poppins"/>
                <a:ea typeface="Poppins"/>
                <a:cs typeface="Poppins"/>
                <a:sym typeface="Poppins"/>
              </a:rPr>
              <a:t>5</a:t>
            </a:r>
          </a:p>
          <a:p>
            <a:pPr algn="l">
              <a:lnSpc>
                <a:spcPts val="3550"/>
              </a:lnSpc>
            </a:pPr>
            <a:r>
              <a:rPr lang="en-US" sz="2910">
                <a:solidFill>
                  <a:srgbClr val="000000"/>
                </a:solidFill>
                <a:latin typeface="Poppins"/>
                <a:ea typeface="Poppins"/>
                <a:cs typeface="Poppins"/>
                <a:sym typeface="Poppins"/>
              </a:rPr>
              <a:t>Russell Hantz</a:t>
            </a:r>
          </a:p>
          <a:p>
            <a:pPr algn="l">
              <a:lnSpc>
                <a:spcPts val="3550"/>
              </a:lnSpc>
            </a:pPr>
            <a:r>
              <a:rPr lang="en-US" sz="2910" i="true">
                <a:solidFill>
                  <a:srgbClr val="000000"/>
                </a:solidFill>
                <a:latin typeface="Poppins Italics"/>
                <a:ea typeface="Poppins Italics"/>
                <a:cs typeface="Poppins Italics"/>
                <a:sym typeface="Poppins Italics"/>
              </a:rPr>
              <a:t>S19, S20, S22</a:t>
            </a:r>
          </a:p>
          <a:p>
            <a:pPr algn="l">
              <a:lnSpc>
                <a:spcPts val="3550"/>
              </a:lnSpc>
            </a:pPr>
          </a:p>
          <a:p>
            <a:pPr algn="l">
              <a:lnSpc>
                <a:spcPts val="3550"/>
              </a:lnSpc>
            </a:pPr>
          </a:p>
        </p:txBody>
      </p:sp>
      <p:grpSp>
        <p:nvGrpSpPr>
          <p:cNvPr name="Group 14" id="14"/>
          <p:cNvGrpSpPr/>
          <p:nvPr/>
        </p:nvGrpSpPr>
        <p:grpSpPr>
          <a:xfrm rot="0">
            <a:off x="212293" y="8561553"/>
            <a:ext cx="2391632" cy="1532533"/>
            <a:chOff x="0" y="0"/>
            <a:chExt cx="3188843" cy="2043377"/>
          </a:xfrm>
        </p:grpSpPr>
        <p:sp>
          <p:nvSpPr>
            <p:cNvPr name="Freeform 15" id="15"/>
            <p:cNvSpPr/>
            <p:nvPr/>
          </p:nvSpPr>
          <p:spPr>
            <a:xfrm flipH="false" flipV="false" rot="0">
              <a:off x="0" y="0"/>
              <a:ext cx="3188843" cy="2043377"/>
            </a:xfrm>
            <a:custGeom>
              <a:avLst/>
              <a:gdLst/>
              <a:ahLst/>
              <a:cxnLst/>
              <a:rect r="r" b="b" t="t" l="l"/>
              <a:pathLst>
                <a:path h="2043377" w="3188843">
                  <a:moveTo>
                    <a:pt x="0" y="0"/>
                  </a:moveTo>
                  <a:lnTo>
                    <a:pt x="3188843" y="0"/>
                  </a:lnTo>
                  <a:lnTo>
                    <a:pt x="3188843" y="2043377"/>
                  </a:lnTo>
                  <a:lnTo>
                    <a:pt x="0" y="2043377"/>
                  </a:lnTo>
                  <a:lnTo>
                    <a:pt x="0" y="0"/>
                  </a:lnTo>
                  <a:close/>
                </a:path>
              </a:pathLst>
            </a:custGeom>
            <a:blipFill>
              <a:blip r:embed="rId4"/>
              <a:stretch>
                <a:fillRect l="0" t="0" r="0" b="0"/>
              </a:stretch>
            </a:blipFill>
          </p:spPr>
        </p:sp>
        <p:sp>
          <p:nvSpPr>
            <p:cNvPr name="Freeform 16" id="16"/>
            <p:cNvSpPr/>
            <p:nvPr/>
          </p:nvSpPr>
          <p:spPr>
            <a:xfrm flipH="false" flipV="false" rot="0">
              <a:off x="233216" y="472947"/>
              <a:ext cx="230666" cy="276661"/>
            </a:xfrm>
            <a:custGeom>
              <a:avLst/>
              <a:gdLst/>
              <a:ahLst/>
              <a:cxnLst/>
              <a:rect r="r" b="b" t="t" l="l"/>
              <a:pathLst>
                <a:path h="276661" w="230666">
                  <a:moveTo>
                    <a:pt x="0" y="0"/>
                  </a:moveTo>
                  <a:lnTo>
                    <a:pt x="230667" y="0"/>
                  </a:lnTo>
                  <a:lnTo>
                    <a:pt x="230667" y="276661"/>
                  </a:lnTo>
                  <a:lnTo>
                    <a:pt x="0" y="2766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2735389" y="472947"/>
              <a:ext cx="216833" cy="276661"/>
            </a:xfrm>
            <a:custGeom>
              <a:avLst/>
              <a:gdLst/>
              <a:ahLst/>
              <a:cxnLst/>
              <a:rect r="r" b="b" t="t" l="l"/>
              <a:pathLst>
                <a:path h="276661" w="216833">
                  <a:moveTo>
                    <a:pt x="0" y="0"/>
                  </a:moveTo>
                  <a:lnTo>
                    <a:pt x="216834" y="0"/>
                  </a:lnTo>
                  <a:lnTo>
                    <a:pt x="216834" y="276661"/>
                  </a:lnTo>
                  <a:lnTo>
                    <a:pt x="0" y="2766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507944" y="12596"/>
              <a:ext cx="221218" cy="278262"/>
            </a:xfrm>
            <a:custGeom>
              <a:avLst/>
              <a:gdLst/>
              <a:ahLst/>
              <a:cxnLst/>
              <a:rect r="r" b="b" t="t" l="l"/>
              <a:pathLst>
                <a:path h="278262" w="221218">
                  <a:moveTo>
                    <a:pt x="0" y="0"/>
                  </a:moveTo>
                  <a:lnTo>
                    <a:pt x="221219" y="0"/>
                  </a:lnTo>
                  <a:lnTo>
                    <a:pt x="221219" y="278262"/>
                  </a:lnTo>
                  <a:lnTo>
                    <a:pt x="0" y="2782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765776" y="1607217"/>
              <a:ext cx="309637" cy="303444"/>
            </a:xfrm>
            <a:custGeom>
              <a:avLst/>
              <a:gdLst/>
              <a:ahLst/>
              <a:cxnLst/>
              <a:rect r="r" b="b" t="t" l="l"/>
              <a:pathLst>
                <a:path h="303444" w="309637">
                  <a:moveTo>
                    <a:pt x="0" y="0"/>
                  </a:moveTo>
                  <a:lnTo>
                    <a:pt x="309637" y="0"/>
                  </a:lnTo>
                  <a:lnTo>
                    <a:pt x="309637" y="303444"/>
                  </a:lnTo>
                  <a:lnTo>
                    <a:pt x="0" y="3034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2093570" y="1581544"/>
              <a:ext cx="354791" cy="354791"/>
            </a:xfrm>
            <a:custGeom>
              <a:avLst/>
              <a:gdLst/>
              <a:ahLst/>
              <a:cxnLst/>
              <a:rect r="r" b="b" t="t" l="l"/>
              <a:pathLst>
                <a:path h="354791" w="354791">
                  <a:moveTo>
                    <a:pt x="0" y="0"/>
                  </a:moveTo>
                  <a:lnTo>
                    <a:pt x="354791" y="0"/>
                  </a:lnTo>
                  <a:lnTo>
                    <a:pt x="354791" y="354791"/>
                  </a:lnTo>
                  <a:lnTo>
                    <a:pt x="0" y="354791"/>
                  </a:lnTo>
                  <a:lnTo>
                    <a:pt x="0" y="0"/>
                  </a:lnTo>
                  <a:close/>
                </a:path>
              </a:pathLst>
            </a:custGeom>
            <a:blipFill>
              <a:blip r:embed="rId13"/>
              <a:stretch>
                <a:fillRect l="0" t="0" r="0" b="0"/>
              </a:stretch>
            </a:blipFill>
          </p:spPr>
        </p:sp>
        <p:sp>
          <p:nvSpPr>
            <p:cNvPr name="TextBox 21" id="21"/>
            <p:cNvSpPr txBox="true"/>
            <p:nvPr/>
          </p:nvSpPr>
          <p:spPr>
            <a:xfrm rot="0">
              <a:off x="1174849" y="1770024"/>
              <a:ext cx="839144" cy="159374"/>
            </a:xfrm>
            <a:prstGeom prst="rect">
              <a:avLst/>
            </a:prstGeom>
          </p:spPr>
          <p:txBody>
            <a:bodyPr anchor="t" rtlCol="false" tIns="0" lIns="0" bIns="0" rIns="0">
              <a:spAutoFit/>
            </a:bodyPr>
            <a:lstStyle/>
            <a:p>
              <a:pPr algn="ctr">
                <a:lnSpc>
                  <a:spcPts val="1000"/>
                </a:lnSpc>
                <a:spcBef>
                  <a:spcPct val="0"/>
                </a:spcBef>
              </a:pPr>
              <a:r>
                <a:rPr lang="en-US" sz="714">
                  <a:solidFill>
                    <a:srgbClr val="FFFFFF"/>
                  </a:solidFill>
                  <a:latin typeface="Canva Sans"/>
                  <a:ea typeface="Canva Sans"/>
                  <a:cs typeface="Canva Sans"/>
                  <a:sym typeface="Canva Sans"/>
                </a:rPr>
                <a:t>OUT-ANALYZE</a:t>
              </a:r>
            </a:p>
          </p:txBody>
        </p:sp>
        <p:sp>
          <p:nvSpPr>
            <p:cNvPr name="TextBox 22" id="22"/>
            <p:cNvSpPr txBox="true"/>
            <p:nvPr/>
          </p:nvSpPr>
          <p:spPr>
            <a:xfrm rot="1449280">
              <a:off x="1919422" y="139101"/>
              <a:ext cx="706984" cy="294823"/>
            </a:xfrm>
            <a:prstGeom prst="rect">
              <a:avLst/>
            </a:prstGeom>
          </p:spPr>
          <p:txBody>
            <a:bodyPr anchor="t" rtlCol="false" tIns="0" lIns="0" bIns="0" rIns="0">
              <a:spAutoFit/>
            </a:bodyPr>
            <a:lstStyle/>
            <a:p>
              <a:pPr algn="ctr">
                <a:lnSpc>
                  <a:spcPts val="987"/>
                </a:lnSpc>
                <a:spcBef>
                  <a:spcPct val="0"/>
                </a:spcBef>
              </a:pPr>
              <a:r>
                <a:rPr lang="en-US" sz="705">
                  <a:solidFill>
                    <a:srgbClr val="FFFFFF"/>
                  </a:solidFill>
                  <a:latin typeface="Canva Sans"/>
                  <a:ea typeface="Canva Sans"/>
                  <a:cs typeface="Canva Sans"/>
                  <a:sym typeface="Canva Sans"/>
                </a:rPr>
                <a:t>OUT-GRAPH</a:t>
              </a:r>
            </a:p>
          </p:txBody>
        </p:sp>
        <p:sp>
          <p:nvSpPr>
            <p:cNvPr name="TextBox 23" id="23"/>
            <p:cNvSpPr txBox="true"/>
            <p:nvPr/>
          </p:nvSpPr>
          <p:spPr>
            <a:xfrm rot="-1333155">
              <a:off x="572236" y="143176"/>
              <a:ext cx="693115" cy="286547"/>
            </a:xfrm>
            <a:prstGeom prst="rect">
              <a:avLst/>
            </a:prstGeom>
          </p:spPr>
          <p:txBody>
            <a:bodyPr anchor="t" rtlCol="false" tIns="0" lIns="0" bIns="0" rIns="0">
              <a:spAutoFit/>
            </a:bodyPr>
            <a:lstStyle/>
            <a:p>
              <a:pPr algn="ctr">
                <a:lnSpc>
                  <a:spcPts val="987"/>
                </a:lnSpc>
                <a:spcBef>
                  <a:spcPct val="0"/>
                </a:spcBef>
              </a:pPr>
              <a:r>
                <a:rPr lang="en-US" sz="705">
                  <a:solidFill>
                    <a:srgbClr val="FFFFFF"/>
                  </a:solidFill>
                  <a:latin typeface="Canva Sans"/>
                  <a:ea typeface="Canva Sans"/>
                  <a:cs typeface="Canva Sans"/>
                  <a:sym typeface="Canva Sans"/>
                </a:rPr>
                <a:t>OUT-CLEAN</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925047" y="1714415"/>
            <a:ext cx="6441884" cy="3625860"/>
          </a:xfrm>
          <a:custGeom>
            <a:avLst/>
            <a:gdLst/>
            <a:ahLst/>
            <a:cxnLst/>
            <a:rect r="r" b="b" t="t" l="l"/>
            <a:pathLst>
              <a:path h="3625860" w="6441884">
                <a:moveTo>
                  <a:pt x="0" y="0"/>
                </a:moveTo>
                <a:lnTo>
                  <a:pt x="6441883" y="0"/>
                </a:lnTo>
                <a:lnTo>
                  <a:pt x="6441883" y="3625860"/>
                </a:lnTo>
                <a:lnTo>
                  <a:pt x="0" y="3625860"/>
                </a:lnTo>
                <a:lnTo>
                  <a:pt x="0" y="0"/>
                </a:lnTo>
                <a:close/>
              </a:path>
            </a:pathLst>
          </a:custGeom>
          <a:blipFill>
            <a:blip r:embed="rId2"/>
            <a:stretch>
              <a:fillRect l="0" t="0" r="0" b="0"/>
            </a:stretch>
          </a:blipFill>
        </p:spPr>
      </p:sp>
      <p:sp>
        <p:nvSpPr>
          <p:cNvPr name="Freeform 3" id="3"/>
          <p:cNvSpPr/>
          <p:nvPr/>
        </p:nvSpPr>
        <p:spPr>
          <a:xfrm flipH="false" flipV="false" rot="0">
            <a:off x="10925047" y="5261364"/>
            <a:ext cx="6441884" cy="3858831"/>
          </a:xfrm>
          <a:custGeom>
            <a:avLst/>
            <a:gdLst/>
            <a:ahLst/>
            <a:cxnLst/>
            <a:rect r="r" b="b" t="t" l="l"/>
            <a:pathLst>
              <a:path h="3858831" w="6441884">
                <a:moveTo>
                  <a:pt x="0" y="0"/>
                </a:moveTo>
                <a:lnTo>
                  <a:pt x="6441883" y="0"/>
                </a:lnTo>
                <a:lnTo>
                  <a:pt x="6441883" y="3858831"/>
                </a:lnTo>
                <a:lnTo>
                  <a:pt x="0" y="3858831"/>
                </a:lnTo>
                <a:lnTo>
                  <a:pt x="0" y="0"/>
                </a:lnTo>
                <a:close/>
              </a:path>
            </a:pathLst>
          </a:custGeom>
          <a:blipFill>
            <a:blip r:embed="rId3"/>
            <a:stretch>
              <a:fillRect l="0" t="0" r="0" b="-11292"/>
            </a:stretch>
          </a:blipFill>
        </p:spPr>
      </p:sp>
      <p:sp>
        <p:nvSpPr>
          <p:cNvPr name="TextBox 4" id="4"/>
          <p:cNvSpPr txBox="true"/>
          <p:nvPr/>
        </p:nvSpPr>
        <p:spPr>
          <a:xfrm rot="0">
            <a:off x="722530" y="606878"/>
            <a:ext cx="9553070" cy="929467"/>
          </a:xfrm>
          <a:prstGeom prst="rect">
            <a:avLst/>
          </a:prstGeom>
        </p:spPr>
        <p:txBody>
          <a:bodyPr anchor="t" rtlCol="false" tIns="0" lIns="0" bIns="0" rIns="0">
            <a:spAutoFit/>
          </a:bodyPr>
          <a:lstStyle/>
          <a:p>
            <a:pPr algn="l">
              <a:lnSpc>
                <a:spcPts val="6642"/>
              </a:lnSpc>
            </a:pPr>
            <a:r>
              <a:rPr lang="en-US" sz="6266" b="true">
                <a:solidFill>
                  <a:srgbClr val="FFDE59"/>
                </a:solidFill>
                <a:latin typeface="Poppins Bold"/>
                <a:ea typeface="Poppins Bold"/>
                <a:cs typeface="Poppins Bold"/>
                <a:sym typeface="Poppins Bold"/>
              </a:rPr>
              <a:t>Survivor Records:</a:t>
            </a:r>
          </a:p>
        </p:txBody>
      </p:sp>
      <p:grpSp>
        <p:nvGrpSpPr>
          <p:cNvPr name="Group 5" id="5"/>
          <p:cNvGrpSpPr/>
          <p:nvPr/>
        </p:nvGrpSpPr>
        <p:grpSpPr>
          <a:xfrm rot="0">
            <a:off x="722530" y="1899950"/>
            <a:ext cx="9722056" cy="3440325"/>
            <a:chOff x="0" y="0"/>
            <a:chExt cx="12962741" cy="4587100"/>
          </a:xfrm>
        </p:grpSpPr>
        <p:grpSp>
          <p:nvGrpSpPr>
            <p:cNvPr name="Group 6" id="6"/>
            <p:cNvGrpSpPr/>
            <p:nvPr/>
          </p:nvGrpSpPr>
          <p:grpSpPr>
            <a:xfrm rot="0">
              <a:off x="0" y="0"/>
              <a:ext cx="12962741" cy="3638142"/>
              <a:chOff x="0" y="0"/>
              <a:chExt cx="2560541" cy="718645"/>
            </a:xfrm>
          </p:grpSpPr>
          <p:sp>
            <p:nvSpPr>
              <p:cNvPr name="Freeform 7" id="7"/>
              <p:cNvSpPr/>
              <p:nvPr/>
            </p:nvSpPr>
            <p:spPr>
              <a:xfrm flipH="false" flipV="false" rot="0">
                <a:off x="0" y="0"/>
                <a:ext cx="2560541" cy="718645"/>
              </a:xfrm>
              <a:custGeom>
                <a:avLst/>
                <a:gdLst/>
                <a:ahLst/>
                <a:cxnLst/>
                <a:rect r="r" b="b" t="t" l="l"/>
                <a:pathLst>
                  <a:path h="718645" w="2560541">
                    <a:moveTo>
                      <a:pt x="40613" y="0"/>
                    </a:moveTo>
                    <a:lnTo>
                      <a:pt x="2519929" y="0"/>
                    </a:lnTo>
                    <a:cubicBezTo>
                      <a:pt x="2530700" y="0"/>
                      <a:pt x="2541030" y="4279"/>
                      <a:pt x="2548646" y="11895"/>
                    </a:cubicBezTo>
                    <a:cubicBezTo>
                      <a:pt x="2556263" y="19511"/>
                      <a:pt x="2560541" y="29841"/>
                      <a:pt x="2560541" y="40613"/>
                    </a:cubicBezTo>
                    <a:lnTo>
                      <a:pt x="2560541" y="678033"/>
                    </a:lnTo>
                    <a:cubicBezTo>
                      <a:pt x="2560541" y="688804"/>
                      <a:pt x="2556263" y="699134"/>
                      <a:pt x="2548646" y="706750"/>
                    </a:cubicBezTo>
                    <a:cubicBezTo>
                      <a:pt x="2541030" y="714367"/>
                      <a:pt x="2530700" y="718645"/>
                      <a:pt x="2519929" y="718645"/>
                    </a:cubicBezTo>
                    <a:lnTo>
                      <a:pt x="40613" y="718645"/>
                    </a:lnTo>
                    <a:cubicBezTo>
                      <a:pt x="29841" y="718645"/>
                      <a:pt x="19511" y="714367"/>
                      <a:pt x="11895" y="706750"/>
                    </a:cubicBezTo>
                    <a:cubicBezTo>
                      <a:pt x="4279" y="699134"/>
                      <a:pt x="0" y="688804"/>
                      <a:pt x="0" y="67803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8" id="8"/>
              <p:cNvSpPr txBox="true"/>
              <p:nvPr/>
            </p:nvSpPr>
            <p:spPr>
              <a:xfrm>
                <a:off x="0" y="-38100"/>
                <a:ext cx="2560541" cy="756745"/>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520884" y="390082"/>
              <a:ext cx="11920973" cy="41970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Advantages played: Single-season</a:t>
              </a:r>
            </a:p>
            <a:p>
              <a:pPr algn="l">
                <a:lnSpc>
                  <a:spcPts val="3550"/>
                </a:lnSpc>
              </a:pPr>
            </a:p>
            <a:p>
              <a:pPr algn="l">
                <a:lnSpc>
                  <a:spcPts val="3550"/>
                </a:lnSpc>
              </a:pPr>
              <a:r>
                <a:rPr lang="en-US" sz="2910">
                  <a:solidFill>
                    <a:srgbClr val="000000"/>
                  </a:solidFill>
                  <a:latin typeface="Poppins"/>
                  <a:ea typeface="Poppins"/>
                  <a:cs typeface="Poppins"/>
                  <a:sym typeface="Poppins"/>
                </a:rPr>
                <a:t>3</a:t>
              </a:r>
            </a:p>
            <a:p>
              <a:pPr algn="l">
                <a:lnSpc>
                  <a:spcPts val="3550"/>
                </a:lnSpc>
              </a:pPr>
              <a:r>
                <a:rPr lang="en-US" sz="2910">
                  <a:solidFill>
                    <a:srgbClr val="000000"/>
                  </a:solidFill>
                  <a:latin typeface="Poppins"/>
                  <a:ea typeface="Poppins"/>
                  <a:cs typeface="Poppins"/>
                  <a:sym typeface="Poppins"/>
                </a:rPr>
                <a:t>Drea Wheeler</a:t>
              </a:r>
            </a:p>
            <a:p>
              <a:pPr algn="l">
                <a:lnSpc>
                  <a:spcPts val="3550"/>
                </a:lnSpc>
              </a:pPr>
              <a:r>
                <a:rPr lang="en-US" sz="2910">
                  <a:solidFill>
                    <a:srgbClr val="000000"/>
                  </a:solidFill>
                  <a:latin typeface="Poppins"/>
                  <a:ea typeface="Poppins"/>
                  <a:cs typeface="Poppins"/>
                  <a:sym typeface="Poppins"/>
                </a:rPr>
                <a:t>Survivor 42</a:t>
              </a:r>
            </a:p>
            <a:p>
              <a:pPr algn="l">
                <a:lnSpc>
                  <a:spcPts val="3550"/>
                </a:lnSpc>
              </a:pPr>
            </a:p>
            <a:p>
              <a:pPr algn="l">
                <a:lnSpc>
                  <a:spcPts val="3550"/>
                </a:lnSpc>
              </a:pPr>
            </a:p>
          </p:txBody>
        </p:sp>
      </p:grpSp>
      <p:grpSp>
        <p:nvGrpSpPr>
          <p:cNvPr name="Group 10" id="10"/>
          <p:cNvGrpSpPr/>
          <p:nvPr/>
        </p:nvGrpSpPr>
        <p:grpSpPr>
          <a:xfrm rot="0">
            <a:off x="722530" y="5143500"/>
            <a:ext cx="9722056" cy="3852945"/>
            <a:chOff x="0" y="0"/>
            <a:chExt cx="12962741" cy="5137261"/>
          </a:xfrm>
        </p:grpSpPr>
        <p:grpSp>
          <p:nvGrpSpPr>
            <p:cNvPr name="Group 11" id="11"/>
            <p:cNvGrpSpPr/>
            <p:nvPr/>
          </p:nvGrpSpPr>
          <p:grpSpPr>
            <a:xfrm rot="0">
              <a:off x="0" y="0"/>
              <a:ext cx="12962741" cy="3638142"/>
              <a:chOff x="0" y="0"/>
              <a:chExt cx="2560541" cy="718645"/>
            </a:xfrm>
          </p:grpSpPr>
          <p:sp>
            <p:nvSpPr>
              <p:cNvPr name="Freeform 12" id="12"/>
              <p:cNvSpPr/>
              <p:nvPr/>
            </p:nvSpPr>
            <p:spPr>
              <a:xfrm flipH="false" flipV="false" rot="0">
                <a:off x="0" y="0"/>
                <a:ext cx="2560541" cy="718645"/>
              </a:xfrm>
              <a:custGeom>
                <a:avLst/>
                <a:gdLst/>
                <a:ahLst/>
                <a:cxnLst/>
                <a:rect r="r" b="b" t="t" l="l"/>
                <a:pathLst>
                  <a:path h="718645" w="2560541">
                    <a:moveTo>
                      <a:pt x="40613" y="0"/>
                    </a:moveTo>
                    <a:lnTo>
                      <a:pt x="2519929" y="0"/>
                    </a:lnTo>
                    <a:cubicBezTo>
                      <a:pt x="2530700" y="0"/>
                      <a:pt x="2541030" y="4279"/>
                      <a:pt x="2548646" y="11895"/>
                    </a:cubicBezTo>
                    <a:cubicBezTo>
                      <a:pt x="2556263" y="19511"/>
                      <a:pt x="2560541" y="29841"/>
                      <a:pt x="2560541" y="40613"/>
                    </a:cubicBezTo>
                    <a:lnTo>
                      <a:pt x="2560541" y="678033"/>
                    </a:lnTo>
                    <a:cubicBezTo>
                      <a:pt x="2560541" y="688804"/>
                      <a:pt x="2556263" y="699134"/>
                      <a:pt x="2548646" y="706750"/>
                    </a:cubicBezTo>
                    <a:cubicBezTo>
                      <a:pt x="2541030" y="714367"/>
                      <a:pt x="2530700" y="718645"/>
                      <a:pt x="2519929" y="718645"/>
                    </a:cubicBezTo>
                    <a:lnTo>
                      <a:pt x="40613" y="718645"/>
                    </a:lnTo>
                    <a:cubicBezTo>
                      <a:pt x="29841" y="718645"/>
                      <a:pt x="19511" y="714367"/>
                      <a:pt x="11895" y="706750"/>
                    </a:cubicBezTo>
                    <a:cubicBezTo>
                      <a:pt x="4279" y="699134"/>
                      <a:pt x="0" y="688804"/>
                      <a:pt x="0" y="67803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13" id="13"/>
              <p:cNvSpPr txBox="true"/>
              <p:nvPr/>
            </p:nvSpPr>
            <p:spPr>
              <a:xfrm>
                <a:off x="0" y="-38100"/>
                <a:ext cx="2560541" cy="756745"/>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408227" y="343343"/>
              <a:ext cx="11920973" cy="47939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Votes Against the Player (VAP): Single-season</a:t>
              </a:r>
            </a:p>
            <a:p>
              <a:pPr algn="l">
                <a:lnSpc>
                  <a:spcPts val="3550"/>
                </a:lnSpc>
              </a:pPr>
            </a:p>
            <a:p>
              <a:pPr algn="l">
                <a:lnSpc>
                  <a:spcPts val="3550"/>
                </a:lnSpc>
              </a:pPr>
              <a:r>
                <a:rPr lang="en-US" sz="2910">
                  <a:solidFill>
                    <a:srgbClr val="000000"/>
                  </a:solidFill>
                  <a:latin typeface="Poppins"/>
                  <a:ea typeface="Poppins"/>
                  <a:cs typeface="Poppins"/>
                  <a:sym typeface="Poppins"/>
                </a:rPr>
                <a:t>19</a:t>
              </a:r>
            </a:p>
            <a:p>
              <a:pPr algn="l">
                <a:lnSpc>
                  <a:spcPts val="3550"/>
                </a:lnSpc>
              </a:pPr>
              <a:r>
                <a:rPr lang="en-US" sz="2910">
                  <a:solidFill>
                    <a:srgbClr val="000000"/>
                  </a:solidFill>
                  <a:latin typeface="Poppins"/>
                  <a:ea typeface="Poppins"/>
                  <a:cs typeface="Poppins"/>
                  <a:sym typeface="Poppins"/>
                </a:rPr>
                <a:t>Laura Morett</a:t>
              </a:r>
            </a:p>
            <a:p>
              <a:pPr algn="l">
                <a:lnSpc>
                  <a:spcPts val="3550"/>
                </a:lnSpc>
              </a:pPr>
              <a:r>
                <a:rPr lang="en-US" sz="2910">
                  <a:solidFill>
                    <a:srgbClr val="000000"/>
                  </a:solidFill>
                  <a:latin typeface="Poppins"/>
                  <a:ea typeface="Poppins"/>
                  <a:cs typeface="Poppins"/>
                  <a:sym typeface="Poppins"/>
                </a:rPr>
                <a:t>S27: Blood vs. Water</a:t>
              </a:r>
            </a:p>
            <a:p>
              <a:pPr algn="l">
                <a:lnSpc>
                  <a:spcPts val="3550"/>
                </a:lnSpc>
              </a:pPr>
            </a:p>
            <a:p>
              <a:pPr algn="l">
                <a:lnSpc>
                  <a:spcPts val="3550"/>
                </a:lnSpc>
              </a:pPr>
            </a:p>
            <a:p>
              <a:pPr algn="l">
                <a:lnSpc>
                  <a:spcPts val="3550"/>
                </a:lnSpc>
              </a:pPr>
            </a:p>
          </p:txBody>
        </p:sp>
      </p:grpSp>
      <p:grpSp>
        <p:nvGrpSpPr>
          <p:cNvPr name="Group 15" id="15"/>
          <p:cNvGrpSpPr/>
          <p:nvPr/>
        </p:nvGrpSpPr>
        <p:grpSpPr>
          <a:xfrm rot="0">
            <a:off x="197039" y="8570451"/>
            <a:ext cx="2426733" cy="1555025"/>
            <a:chOff x="0" y="0"/>
            <a:chExt cx="3235644" cy="2073366"/>
          </a:xfrm>
        </p:grpSpPr>
        <p:sp>
          <p:nvSpPr>
            <p:cNvPr name="Freeform 16" id="16"/>
            <p:cNvSpPr/>
            <p:nvPr/>
          </p:nvSpPr>
          <p:spPr>
            <a:xfrm flipH="false" flipV="false" rot="0">
              <a:off x="0" y="0"/>
              <a:ext cx="3235644" cy="2073366"/>
            </a:xfrm>
            <a:custGeom>
              <a:avLst/>
              <a:gdLst/>
              <a:ahLst/>
              <a:cxnLst/>
              <a:rect r="r" b="b" t="t" l="l"/>
              <a:pathLst>
                <a:path h="2073366" w="3235644">
                  <a:moveTo>
                    <a:pt x="0" y="0"/>
                  </a:moveTo>
                  <a:lnTo>
                    <a:pt x="3235644" y="0"/>
                  </a:lnTo>
                  <a:lnTo>
                    <a:pt x="3235644" y="2073366"/>
                  </a:lnTo>
                  <a:lnTo>
                    <a:pt x="0" y="2073366"/>
                  </a:lnTo>
                  <a:lnTo>
                    <a:pt x="0" y="0"/>
                  </a:lnTo>
                  <a:close/>
                </a:path>
              </a:pathLst>
            </a:custGeom>
            <a:blipFill>
              <a:blip r:embed="rId4"/>
              <a:stretch>
                <a:fillRect l="0" t="0" r="0" b="0"/>
              </a:stretch>
            </a:blipFill>
          </p:spPr>
        </p:sp>
        <p:sp>
          <p:nvSpPr>
            <p:cNvPr name="Freeform 17" id="17"/>
            <p:cNvSpPr/>
            <p:nvPr/>
          </p:nvSpPr>
          <p:spPr>
            <a:xfrm flipH="false" flipV="false" rot="0">
              <a:off x="236639" y="479888"/>
              <a:ext cx="234052" cy="280722"/>
            </a:xfrm>
            <a:custGeom>
              <a:avLst/>
              <a:gdLst/>
              <a:ahLst/>
              <a:cxnLst/>
              <a:rect r="r" b="b" t="t" l="l"/>
              <a:pathLst>
                <a:path h="280722" w="234052">
                  <a:moveTo>
                    <a:pt x="0" y="0"/>
                  </a:moveTo>
                  <a:lnTo>
                    <a:pt x="234052" y="0"/>
                  </a:lnTo>
                  <a:lnTo>
                    <a:pt x="234052" y="280722"/>
                  </a:lnTo>
                  <a:lnTo>
                    <a:pt x="0" y="280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775535" y="479888"/>
              <a:ext cx="220016" cy="280722"/>
            </a:xfrm>
            <a:custGeom>
              <a:avLst/>
              <a:gdLst/>
              <a:ahLst/>
              <a:cxnLst/>
              <a:rect r="r" b="b" t="t" l="l"/>
              <a:pathLst>
                <a:path h="280722" w="220016">
                  <a:moveTo>
                    <a:pt x="0" y="0"/>
                  </a:moveTo>
                  <a:lnTo>
                    <a:pt x="220016" y="0"/>
                  </a:lnTo>
                  <a:lnTo>
                    <a:pt x="220016" y="280722"/>
                  </a:lnTo>
                  <a:lnTo>
                    <a:pt x="0" y="280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530076" y="12781"/>
              <a:ext cx="224465" cy="282346"/>
            </a:xfrm>
            <a:custGeom>
              <a:avLst/>
              <a:gdLst/>
              <a:ahLst/>
              <a:cxnLst/>
              <a:rect r="r" b="b" t="t" l="l"/>
              <a:pathLst>
                <a:path h="282346" w="224465">
                  <a:moveTo>
                    <a:pt x="0" y="0"/>
                  </a:moveTo>
                  <a:lnTo>
                    <a:pt x="224465" y="0"/>
                  </a:lnTo>
                  <a:lnTo>
                    <a:pt x="224465" y="282346"/>
                  </a:lnTo>
                  <a:lnTo>
                    <a:pt x="0" y="2823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777014" y="1630805"/>
              <a:ext cx="314182" cy="307898"/>
            </a:xfrm>
            <a:custGeom>
              <a:avLst/>
              <a:gdLst/>
              <a:ahLst/>
              <a:cxnLst/>
              <a:rect r="r" b="b" t="t" l="l"/>
              <a:pathLst>
                <a:path h="307898" w="314182">
                  <a:moveTo>
                    <a:pt x="0" y="0"/>
                  </a:moveTo>
                  <a:lnTo>
                    <a:pt x="314182" y="0"/>
                  </a:lnTo>
                  <a:lnTo>
                    <a:pt x="314182" y="307898"/>
                  </a:lnTo>
                  <a:lnTo>
                    <a:pt x="0" y="3078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2124296" y="1604755"/>
              <a:ext cx="359998" cy="359998"/>
            </a:xfrm>
            <a:custGeom>
              <a:avLst/>
              <a:gdLst/>
              <a:ahLst/>
              <a:cxnLst/>
              <a:rect r="r" b="b" t="t" l="l"/>
              <a:pathLst>
                <a:path h="359998" w="359998">
                  <a:moveTo>
                    <a:pt x="0" y="0"/>
                  </a:moveTo>
                  <a:lnTo>
                    <a:pt x="359998" y="0"/>
                  </a:lnTo>
                  <a:lnTo>
                    <a:pt x="359998" y="359998"/>
                  </a:lnTo>
                  <a:lnTo>
                    <a:pt x="0" y="359998"/>
                  </a:lnTo>
                  <a:lnTo>
                    <a:pt x="0" y="0"/>
                  </a:lnTo>
                  <a:close/>
                </a:path>
              </a:pathLst>
            </a:custGeom>
            <a:blipFill>
              <a:blip r:embed="rId13"/>
              <a:stretch>
                <a:fillRect l="0" t="0" r="0" b="0"/>
              </a:stretch>
            </a:blipFill>
          </p:spPr>
        </p:sp>
        <p:sp>
          <p:nvSpPr>
            <p:cNvPr name="TextBox 22" id="22"/>
            <p:cNvSpPr txBox="true"/>
            <p:nvPr/>
          </p:nvSpPr>
          <p:spPr>
            <a:xfrm rot="0">
              <a:off x="1192092" y="1796281"/>
              <a:ext cx="851460" cy="161434"/>
            </a:xfrm>
            <a:prstGeom prst="rect">
              <a:avLst/>
            </a:prstGeom>
          </p:spPr>
          <p:txBody>
            <a:bodyPr anchor="t" rtlCol="false" tIns="0" lIns="0" bIns="0" rIns="0">
              <a:spAutoFit/>
            </a:bodyPr>
            <a:lstStyle/>
            <a:p>
              <a:pPr algn="ctr">
                <a:lnSpc>
                  <a:spcPts val="1015"/>
                </a:lnSpc>
                <a:spcBef>
                  <a:spcPct val="0"/>
                </a:spcBef>
              </a:pPr>
              <a:r>
                <a:rPr lang="en-US" sz="725">
                  <a:solidFill>
                    <a:srgbClr val="FFFFFF"/>
                  </a:solidFill>
                  <a:latin typeface="Canva Sans"/>
                  <a:ea typeface="Canva Sans"/>
                  <a:cs typeface="Canva Sans"/>
                  <a:sym typeface="Canva Sans"/>
                </a:rPr>
                <a:t>OUT-ANALYZE</a:t>
              </a:r>
            </a:p>
          </p:txBody>
        </p:sp>
        <p:sp>
          <p:nvSpPr>
            <p:cNvPr name="TextBox 23" id="23"/>
            <p:cNvSpPr txBox="true"/>
            <p:nvPr/>
          </p:nvSpPr>
          <p:spPr>
            <a:xfrm rot="1449280">
              <a:off x="1949513" y="132168"/>
              <a:ext cx="717360" cy="308535"/>
            </a:xfrm>
            <a:prstGeom prst="rect">
              <a:avLst/>
            </a:prstGeom>
          </p:spPr>
          <p:txBody>
            <a:bodyPr anchor="t" rtlCol="false" tIns="0" lIns="0" bIns="0" rIns="0">
              <a:spAutoFit/>
            </a:bodyPr>
            <a:lstStyle/>
            <a:p>
              <a:pPr algn="ctr">
                <a:lnSpc>
                  <a:spcPts val="1001"/>
                </a:lnSpc>
                <a:spcBef>
                  <a:spcPct val="0"/>
                </a:spcBef>
              </a:pPr>
              <a:r>
                <a:rPr lang="en-US" sz="715">
                  <a:solidFill>
                    <a:srgbClr val="FFFFFF"/>
                  </a:solidFill>
                  <a:latin typeface="Canva Sans"/>
                  <a:ea typeface="Canva Sans"/>
                  <a:cs typeface="Canva Sans"/>
                  <a:sym typeface="Canva Sans"/>
                </a:rPr>
                <a:t>OUT-GRAPH</a:t>
              </a:r>
            </a:p>
          </p:txBody>
        </p:sp>
        <p:sp>
          <p:nvSpPr>
            <p:cNvPr name="TextBox 24" id="24"/>
            <p:cNvSpPr txBox="true"/>
            <p:nvPr/>
          </p:nvSpPr>
          <p:spPr>
            <a:xfrm rot="-1333155">
              <a:off x="578859" y="136240"/>
              <a:ext cx="703287" cy="300138"/>
            </a:xfrm>
            <a:prstGeom prst="rect">
              <a:avLst/>
            </a:prstGeom>
          </p:spPr>
          <p:txBody>
            <a:bodyPr anchor="t" rtlCol="false" tIns="0" lIns="0" bIns="0" rIns="0">
              <a:spAutoFit/>
            </a:bodyPr>
            <a:lstStyle/>
            <a:p>
              <a:pPr algn="ctr">
                <a:lnSpc>
                  <a:spcPts val="1001"/>
                </a:lnSpc>
                <a:spcBef>
                  <a:spcPct val="0"/>
                </a:spcBef>
              </a:pPr>
              <a:r>
                <a:rPr lang="en-US" sz="715">
                  <a:solidFill>
                    <a:srgbClr val="FFFFFF"/>
                  </a:solidFill>
                  <a:latin typeface="Canva Sans"/>
                  <a:ea typeface="Canva Sans"/>
                  <a:cs typeface="Canva Sans"/>
                  <a:sym typeface="Canva Sans"/>
                </a:rPr>
                <a:t>OUT-CLEAN</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101299" y="1356978"/>
            <a:ext cx="6580282" cy="4991614"/>
          </a:xfrm>
          <a:custGeom>
            <a:avLst/>
            <a:gdLst/>
            <a:ahLst/>
            <a:cxnLst/>
            <a:rect r="r" b="b" t="t" l="l"/>
            <a:pathLst>
              <a:path h="4991614" w="6580282">
                <a:moveTo>
                  <a:pt x="0" y="0"/>
                </a:moveTo>
                <a:lnTo>
                  <a:pt x="6580282" y="0"/>
                </a:lnTo>
                <a:lnTo>
                  <a:pt x="6580282" y="4991614"/>
                </a:lnTo>
                <a:lnTo>
                  <a:pt x="0" y="4991614"/>
                </a:lnTo>
                <a:lnTo>
                  <a:pt x="0" y="0"/>
                </a:lnTo>
                <a:close/>
              </a:path>
            </a:pathLst>
          </a:custGeom>
          <a:blipFill>
            <a:blip r:embed="rId2"/>
            <a:stretch>
              <a:fillRect l="0" t="0" r="0" b="0"/>
            </a:stretch>
          </a:blipFill>
        </p:spPr>
      </p:sp>
      <p:sp>
        <p:nvSpPr>
          <p:cNvPr name="Freeform 3" id="3"/>
          <p:cNvSpPr/>
          <p:nvPr/>
        </p:nvSpPr>
        <p:spPr>
          <a:xfrm flipH="false" flipV="false" rot="0">
            <a:off x="11108766" y="5143500"/>
            <a:ext cx="6572816" cy="3707479"/>
          </a:xfrm>
          <a:custGeom>
            <a:avLst/>
            <a:gdLst/>
            <a:ahLst/>
            <a:cxnLst/>
            <a:rect r="r" b="b" t="t" l="l"/>
            <a:pathLst>
              <a:path h="3707479" w="6572816">
                <a:moveTo>
                  <a:pt x="0" y="0"/>
                </a:moveTo>
                <a:lnTo>
                  <a:pt x="6572815" y="0"/>
                </a:lnTo>
                <a:lnTo>
                  <a:pt x="6572815" y="3707479"/>
                </a:lnTo>
                <a:lnTo>
                  <a:pt x="0" y="3707479"/>
                </a:lnTo>
                <a:lnTo>
                  <a:pt x="0" y="0"/>
                </a:lnTo>
                <a:close/>
              </a:path>
            </a:pathLst>
          </a:custGeom>
          <a:blipFill>
            <a:blip r:embed="rId3"/>
            <a:stretch>
              <a:fillRect l="0" t="0" r="0" b="0"/>
            </a:stretch>
          </a:blipFill>
        </p:spPr>
      </p:sp>
      <p:sp>
        <p:nvSpPr>
          <p:cNvPr name="TextBox 4" id="4"/>
          <p:cNvSpPr txBox="true"/>
          <p:nvPr/>
        </p:nvSpPr>
        <p:spPr>
          <a:xfrm rot="0">
            <a:off x="722530" y="283599"/>
            <a:ext cx="14935050" cy="929467"/>
          </a:xfrm>
          <a:prstGeom prst="rect">
            <a:avLst/>
          </a:prstGeom>
        </p:spPr>
        <p:txBody>
          <a:bodyPr anchor="t" rtlCol="false" tIns="0" lIns="0" bIns="0" rIns="0">
            <a:spAutoFit/>
          </a:bodyPr>
          <a:lstStyle/>
          <a:p>
            <a:pPr algn="l">
              <a:lnSpc>
                <a:spcPts val="6642"/>
              </a:lnSpc>
            </a:pPr>
            <a:r>
              <a:rPr lang="en-US" sz="6266" b="true">
                <a:solidFill>
                  <a:srgbClr val="FFDE59"/>
                </a:solidFill>
                <a:latin typeface="Poppins Bold"/>
                <a:ea typeface="Poppins Bold"/>
                <a:cs typeface="Poppins Bold"/>
                <a:sym typeface="Poppins Bold"/>
              </a:rPr>
              <a:t>Survivor Records, Challenge Stats:</a:t>
            </a:r>
          </a:p>
        </p:txBody>
      </p:sp>
      <p:grpSp>
        <p:nvGrpSpPr>
          <p:cNvPr name="Group 5" id="5"/>
          <p:cNvGrpSpPr/>
          <p:nvPr/>
        </p:nvGrpSpPr>
        <p:grpSpPr>
          <a:xfrm rot="0">
            <a:off x="722530" y="1679864"/>
            <a:ext cx="9722056" cy="3851137"/>
            <a:chOff x="0" y="0"/>
            <a:chExt cx="12962741" cy="5134849"/>
          </a:xfrm>
        </p:grpSpPr>
        <p:grpSp>
          <p:nvGrpSpPr>
            <p:cNvPr name="Group 6" id="6"/>
            <p:cNvGrpSpPr/>
            <p:nvPr/>
          </p:nvGrpSpPr>
          <p:grpSpPr>
            <a:xfrm rot="0">
              <a:off x="0" y="0"/>
              <a:ext cx="12962741" cy="4356600"/>
              <a:chOff x="0" y="0"/>
              <a:chExt cx="2560541" cy="860563"/>
            </a:xfrm>
          </p:grpSpPr>
          <p:sp>
            <p:nvSpPr>
              <p:cNvPr name="Freeform 7" id="7"/>
              <p:cNvSpPr/>
              <p:nvPr/>
            </p:nvSpPr>
            <p:spPr>
              <a:xfrm flipH="false" flipV="false" rot="0">
                <a:off x="0" y="0"/>
                <a:ext cx="2560541" cy="860563"/>
              </a:xfrm>
              <a:custGeom>
                <a:avLst/>
                <a:gdLst/>
                <a:ahLst/>
                <a:cxnLst/>
                <a:rect r="r" b="b" t="t" l="l"/>
                <a:pathLst>
                  <a:path h="860563" w="2560541">
                    <a:moveTo>
                      <a:pt x="40613" y="0"/>
                    </a:moveTo>
                    <a:lnTo>
                      <a:pt x="2519929" y="0"/>
                    </a:lnTo>
                    <a:cubicBezTo>
                      <a:pt x="2530700" y="0"/>
                      <a:pt x="2541030" y="4279"/>
                      <a:pt x="2548646" y="11895"/>
                    </a:cubicBezTo>
                    <a:cubicBezTo>
                      <a:pt x="2556263" y="19511"/>
                      <a:pt x="2560541" y="29841"/>
                      <a:pt x="2560541" y="40613"/>
                    </a:cubicBezTo>
                    <a:lnTo>
                      <a:pt x="2560541" y="819950"/>
                    </a:lnTo>
                    <a:cubicBezTo>
                      <a:pt x="2560541" y="830721"/>
                      <a:pt x="2556263" y="841051"/>
                      <a:pt x="2548646" y="848668"/>
                    </a:cubicBezTo>
                    <a:cubicBezTo>
                      <a:pt x="2541030" y="856284"/>
                      <a:pt x="2530700" y="860563"/>
                      <a:pt x="2519929" y="860563"/>
                    </a:cubicBezTo>
                    <a:lnTo>
                      <a:pt x="40613" y="860563"/>
                    </a:lnTo>
                    <a:cubicBezTo>
                      <a:pt x="29841" y="860563"/>
                      <a:pt x="19511" y="856284"/>
                      <a:pt x="11895" y="848668"/>
                    </a:cubicBezTo>
                    <a:cubicBezTo>
                      <a:pt x="4279" y="841051"/>
                      <a:pt x="0" y="830721"/>
                      <a:pt x="0" y="819950"/>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8" id="8"/>
              <p:cNvSpPr txBox="true"/>
              <p:nvPr/>
            </p:nvSpPr>
            <p:spPr>
              <a:xfrm>
                <a:off x="0" y="-38100"/>
                <a:ext cx="2560541" cy="898663"/>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520884" y="340932"/>
              <a:ext cx="11920973" cy="47939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Individual immunity wins: Single-season</a:t>
              </a:r>
            </a:p>
            <a:p>
              <a:pPr algn="l">
                <a:lnSpc>
                  <a:spcPts val="3550"/>
                </a:lnSpc>
              </a:pPr>
            </a:p>
            <a:p>
              <a:pPr algn="l">
                <a:lnSpc>
                  <a:spcPts val="3550"/>
                </a:lnSpc>
              </a:pPr>
              <a:r>
                <a:rPr lang="en-US" sz="2910" b="true">
                  <a:solidFill>
                    <a:srgbClr val="000000"/>
                  </a:solidFill>
                  <a:latin typeface="Poppins Bold"/>
                  <a:ea typeface="Poppins Bold"/>
                  <a:cs typeface="Poppins Bold"/>
                  <a:sym typeface="Poppins Bold"/>
                </a:rPr>
                <a:t>5</a:t>
              </a:r>
            </a:p>
            <a:p>
              <a:pPr algn="l">
                <a:lnSpc>
                  <a:spcPts val="3550"/>
                </a:lnSpc>
              </a:pPr>
              <a:r>
                <a:rPr lang="en-US" sz="2910">
                  <a:solidFill>
                    <a:srgbClr val="000000"/>
                  </a:solidFill>
                  <a:latin typeface="Poppins"/>
                  <a:ea typeface="Poppins"/>
                  <a:cs typeface="Poppins"/>
                  <a:sym typeface="Poppins"/>
                </a:rPr>
                <a:t>Ozzy Lusth, S13; Tom Westman, S10; Terry Deitz, S12; Colby Donaldson, S2; Mike Holloway, S30; Brad Culpepper, S34</a:t>
              </a:r>
            </a:p>
            <a:p>
              <a:pPr algn="l">
                <a:lnSpc>
                  <a:spcPts val="3550"/>
                </a:lnSpc>
              </a:pPr>
            </a:p>
            <a:p>
              <a:pPr algn="l">
                <a:lnSpc>
                  <a:spcPts val="3550"/>
                </a:lnSpc>
              </a:pPr>
            </a:p>
          </p:txBody>
        </p:sp>
      </p:grpSp>
      <p:grpSp>
        <p:nvGrpSpPr>
          <p:cNvPr name="Group 10" id="10"/>
          <p:cNvGrpSpPr/>
          <p:nvPr/>
        </p:nvGrpSpPr>
        <p:grpSpPr>
          <a:xfrm rot="0">
            <a:off x="185768" y="8465546"/>
            <a:ext cx="2599611" cy="1665804"/>
            <a:chOff x="0" y="0"/>
            <a:chExt cx="3466148" cy="2221071"/>
          </a:xfrm>
        </p:grpSpPr>
        <p:sp>
          <p:nvSpPr>
            <p:cNvPr name="Freeform 11" id="11"/>
            <p:cNvSpPr/>
            <p:nvPr/>
          </p:nvSpPr>
          <p:spPr>
            <a:xfrm flipH="false" flipV="false" rot="0">
              <a:off x="0" y="0"/>
              <a:ext cx="3466148" cy="2221071"/>
            </a:xfrm>
            <a:custGeom>
              <a:avLst/>
              <a:gdLst/>
              <a:ahLst/>
              <a:cxnLst/>
              <a:rect r="r" b="b" t="t" l="l"/>
              <a:pathLst>
                <a:path h="2221071" w="3466148">
                  <a:moveTo>
                    <a:pt x="0" y="0"/>
                  </a:moveTo>
                  <a:lnTo>
                    <a:pt x="3466148" y="0"/>
                  </a:lnTo>
                  <a:lnTo>
                    <a:pt x="3466148" y="2221071"/>
                  </a:lnTo>
                  <a:lnTo>
                    <a:pt x="0" y="2221071"/>
                  </a:lnTo>
                  <a:lnTo>
                    <a:pt x="0" y="0"/>
                  </a:lnTo>
                  <a:close/>
                </a:path>
              </a:pathLst>
            </a:custGeom>
            <a:blipFill>
              <a:blip r:embed="rId4"/>
              <a:stretch>
                <a:fillRect l="0" t="0" r="0" b="0"/>
              </a:stretch>
            </a:blipFill>
          </p:spPr>
        </p:sp>
        <p:sp>
          <p:nvSpPr>
            <p:cNvPr name="Freeform 12" id="12"/>
            <p:cNvSpPr/>
            <p:nvPr/>
          </p:nvSpPr>
          <p:spPr>
            <a:xfrm flipH="false" flipV="false" rot="0">
              <a:off x="253497" y="514075"/>
              <a:ext cx="250726" cy="300720"/>
            </a:xfrm>
            <a:custGeom>
              <a:avLst/>
              <a:gdLst/>
              <a:ahLst/>
              <a:cxnLst/>
              <a:rect r="r" b="b" t="t" l="l"/>
              <a:pathLst>
                <a:path h="300720" w="250726">
                  <a:moveTo>
                    <a:pt x="0" y="0"/>
                  </a:moveTo>
                  <a:lnTo>
                    <a:pt x="250725" y="0"/>
                  </a:lnTo>
                  <a:lnTo>
                    <a:pt x="250725" y="300720"/>
                  </a:lnTo>
                  <a:lnTo>
                    <a:pt x="0" y="30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2973262" y="514075"/>
              <a:ext cx="235690" cy="300720"/>
            </a:xfrm>
            <a:custGeom>
              <a:avLst/>
              <a:gdLst/>
              <a:ahLst/>
              <a:cxnLst/>
              <a:rect r="r" b="b" t="t" l="l"/>
              <a:pathLst>
                <a:path h="300720" w="235690">
                  <a:moveTo>
                    <a:pt x="0" y="0"/>
                  </a:moveTo>
                  <a:lnTo>
                    <a:pt x="235690" y="0"/>
                  </a:lnTo>
                  <a:lnTo>
                    <a:pt x="235690" y="300720"/>
                  </a:lnTo>
                  <a:lnTo>
                    <a:pt x="0" y="3007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39077" y="13691"/>
              <a:ext cx="240456" cy="302460"/>
            </a:xfrm>
            <a:custGeom>
              <a:avLst/>
              <a:gdLst/>
              <a:ahLst/>
              <a:cxnLst/>
              <a:rect r="r" b="b" t="t" l="l"/>
              <a:pathLst>
                <a:path h="302460" w="240456">
                  <a:moveTo>
                    <a:pt x="0" y="0"/>
                  </a:moveTo>
                  <a:lnTo>
                    <a:pt x="240456" y="0"/>
                  </a:lnTo>
                  <a:lnTo>
                    <a:pt x="240456" y="302461"/>
                  </a:lnTo>
                  <a:lnTo>
                    <a:pt x="0" y="302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832368" y="1746982"/>
              <a:ext cx="336564" cy="329832"/>
            </a:xfrm>
            <a:custGeom>
              <a:avLst/>
              <a:gdLst/>
              <a:ahLst/>
              <a:cxnLst/>
              <a:rect r="r" b="b" t="t" l="l"/>
              <a:pathLst>
                <a:path h="329832" w="336564">
                  <a:moveTo>
                    <a:pt x="0" y="0"/>
                  </a:moveTo>
                  <a:lnTo>
                    <a:pt x="336564" y="0"/>
                  </a:lnTo>
                  <a:lnTo>
                    <a:pt x="336564" y="329833"/>
                  </a:lnTo>
                  <a:lnTo>
                    <a:pt x="0" y="3298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2275629" y="1719077"/>
              <a:ext cx="385644" cy="385644"/>
            </a:xfrm>
            <a:custGeom>
              <a:avLst/>
              <a:gdLst/>
              <a:ahLst/>
              <a:cxnLst/>
              <a:rect r="r" b="b" t="t" l="l"/>
              <a:pathLst>
                <a:path h="385644" w="385644">
                  <a:moveTo>
                    <a:pt x="0" y="0"/>
                  </a:moveTo>
                  <a:lnTo>
                    <a:pt x="385644" y="0"/>
                  </a:lnTo>
                  <a:lnTo>
                    <a:pt x="385644" y="385644"/>
                  </a:lnTo>
                  <a:lnTo>
                    <a:pt x="0" y="385644"/>
                  </a:lnTo>
                  <a:lnTo>
                    <a:pt x="0" y="0"/>
                  </a:lnTo>
                  <a:close/>
                </a:path>
              </a:pathLst>
            </a:custGeom>
            <a:blipFill>
              <a:blip r:embed="rId13"/>
              <a:stretch>
                <a:fillRect l="0" t="0" r="0" b="0"/>
              </a:stretch>
            </a:blipFill>
          </p:spPr>
        </p:sp>
        <p:sp>
          <p:nvSpPr>
            <p:cNvPr name="TextBox 17" id="17"/>
            <p:cNvSpPr txBox="true"/>
            <p:nvPr/>
          </p:nvSpPr>
          <p:spPr>
            <a:xfrm rot="0">
              <a:off x="1277015" y="1935129"/>
              <a:ext cx="912117" cy="162052"/>
            </a:xfrm>
            <a:prstGeom prst="rect">
              <a:avLst/>
            </a:prstGeom>
          </p:spPr>
          <p:txBody>
            <a:bodyPr anchor="t" rtlCol="false" tIns="0" lIns="0" bIns="0" rIns="0">
              <a:spAutoFit/>
            </a:bodyPr>
            <a:lstStyle/>
            <a:p>
              <a:pPr algn="ctr">
                <a:lnSpc>
                  <a:spcPts val="1087"/>
                </a:lnSpc>
                <a:spcBef>
                  <a:spcPct val="0"/>
                </a:spcBef>
              </a:pPr>
              <a:r>
                <a:rPr lang="en-US" sz="776">
                  <a:solidFill>
                    <a:srgbClr val="FFFFFF"/>
                  </a:solidFill>
                  <a:latin typeface="Canva Sans"/>
                  <a:ea typeface="Canva Sans"/>
                  <a:cs typeface="Canva Sans"/>
                  <a:sym typeface="Canva Sans"/>
                </a:rPr>
                <a:t>OUT-ANALYZE</a:t>
              </a:r>
            </a:p>
          </p:txBody>
        </p:sp>
        <p:sp>
          <p:nvSpPr>
            <p:cNvPr name="TextBox 18" id="18"/>
            <p:cNvSpPr txBox="true"/>
            <p:nvPr/>
          </p:nvSpPr>
          <p:spPr>
            <a:xfrm rot="1449280">
              <a:off x="2086168" y="151990"/>
              <a:ext cx="768464" cy="319633"/>
            </a:xfrm>
            <a:prstGeom prst="rect">
              <a:avLst/>
            </a:prstGeom>
          </p:spPr>
          <p:txBody>
            <a:bodyPr anchor="t" rtlCol="false" tIns="0" lIns="0" bIns="0" rIns="0">
              <a:spAutoFit/>
            </a:bodyPr>
            <a:lstStyle/>
            <a:p>
              <a:pPr algn="ctr">
                <a:lnSpc>
                  <a:spcPts val="1073"/>
                </a:lnSpc>
                <a:spcBef>
                  <a:spcPct val="0"/>
                </a:spcBef>
              </a:pPr>
              <a:r>
                <a:rPr lang="en-US" sz="766">
                  <a:solidFill>
                    <a:srgbClr val="FFFFFF"/>
                  </a:solidFill>
                  <a:latin typeface="Canva Sans"/>
                  <a:ea typeface="Canva Sans"/>
                  <a:cs typeface="Canva Sans"/>
                  <a:sym typeface="Canva Sans"/>
                </a:rPr>
                <a:t>OUT-GRAPH</a:t>
              </a:r>
            </a:p>
          </p:txBody>
        </p:sp>
        <p:sp>
          <p:nvSpPr>
            <p:cNvPr name="TextBox 19" id="19"/>
            <p:cNvSpPr txBox="true"/>
            <p:nvPr/>
          </p:nvSpPr>
          <p:spPr>
            <a:xfrm rot="-1333155">
              <a:off x="622155" y="156425"/>
              <a:ext cx="753389" cy="310637"/>
            </a:xfrm>
            <a:prstGeom prst="rect">
              <a:avLst/>
            </a:prstGeom>
          </p:spPr>
          <p:txBody>
            <a:bodyPr anchor="t" rtlCol="false" tIns="0" lIns="0" bIns="0" rIns="0">
              <a:spAutoFit/>
            </a:bodyPr>
            <a:lstStyle/>
            <a:p>
              <a:pPr algn="ctr">
                <a:lnSpc>
                  <a:spcPts val="1073"/>
                </a:lnSpc>
                <a:spcBef>
                  <a:spcPct val="0"/>
                </a:spcBef>
              </a:pPr>
              <a:r>
                <a:rPr lang="en-US" sz="766">
                  <a:solidFill>
                    <a:srgbClr val="FFFFFF"/>
                  </a:solidFill>
                  <a:latin typeface="Canva Sans"/>
                  <a:ea typeface="Canva Sans"/>
                  <a:cs typeface="Canva Sans"/>
                  <a:sym typeface="Canva Sans"/>
                </a:rPr>
                <a:t>OUT-CLEAN</a:t>
              </a:r>
            </a:p>
          </p:txBody>
        </p:sp>
      </p:grpSp>
      <p:grpSp>
        <p:nvGrpSpPr>
          <p:cNvPr name="Group 20" id="20"/>
          <p:cNvGrpSpPr/>
          <p:nvPr/>
        </p:nvGrpSpPr>
        <p:grpSpPr>
          <a:xfrm rot="0">
            <a:off x="722530" y="5143500"/>
            <a:ext cx="9722056" cy="4300620"/>
            <a:chOff x="0" y="0"/>
            <a:chExt cx="12962741" cy="5734161"/>
          </a:xfrm>
        </p:grpSpPr>
        <p:grpSp>
          <p:nvGrpSpPr>
            <p:cNvPr name="Group 21" id="21"/>
            <p:cNvGrpSpPr/>
            <p:nvPr/>
          </p:nvGrpSpPr>
          <p:grpSpPr>
            <a:xfrm rot="0">
              <a:off x="0" y="0"/>
              <a:ext cx="12962741" cy="3638142"/>
              <a:chOff x="0" y="0"/>
              <a:chExt cx="2560541" cy="718645"/>
            </a:xfrm>
          </p:grpSpPr>
          <p:sp>
            <p:nvSpPr>
              <p:cNvPr name="Freeform 22" id="22"/>
              <p:cNvSpPr/>
              <p:nvPr/>
            </p:nvSpPr>
            <p:spPr>
              <a:xfrm flipH="false" flipV="false" rot="0">
                <a:off x="0" y="0"/>
                <a:ext cx="2560541" cy="718645"/>
              </a:xfrm>
              <a:custGeom>
                <a:avLst/>
                <a:gdLst/>
                <a:ahLst/>
                <a:cxnLst/>
                <a:rect r="r" b="b" t="t" l="l"/>
                <a:pathLst>
                  <a:path h="718645" w="2560541">
                    <a:moveTo>
                      <a:pt x="40613" y="0"/>
                    </a:moveTo>
                    <a:lnTo>
                      <a:pt x="2519929" y="0"/>
                    </a:lnTo>
                    <a:cubicBezTo>
                      <a:pt x="2530700" y="0"/>
                      <a:pt x="2541030" y="4279"/>
                      <a:pt x="2548646" y="11895"/>
                    </a:cubicBezTo>
                    <a:cubicBezTo>
                      <a:pt x="2556263" y="19511"/>
                      <a:pt x="2560541" y="29841"/>
                      <a:pt x="2560541" y="40613"/>
                    </a:cubicBezTo>
                    <a:lnTo>
                      <a:pt x="2560541" y="678033"/>
                    </a:lnTo>
                    <a:cubicBezTo>
                      <a:pt x="2560541" y="688804"/>
                      <a:pt x="2556263" y="699134"/>
                      <a:pt x="2548646" y="706750"/>
                    </a:cubicBezTo>
                    <a:cubicBezTo>
                      <a:pt x="2541030" y="714367"/>
                      <a:pt x="2530700" y="718645"/>
                      <a:pt x="2519929" y="718645"/>
                    </a:cubicBezTo>
                    <a:lnTo>
                      <a:pt x="40613" y="718645"/>
                    </a:lnTo>
                    <a:cubicBezTo>
                      <a:pt x="29841" y="718645"/>
                      <a:pt x="19511" y="714367"/>
                      <a:pt x="11895" y="706750"/>
                    </a:cubicBezTo>
                    <a:cubicBezTo>
                      <a:pt x="4279" y="699134"/>
                      <a:pt x="0" y="688804"/>
                      <a:pt x="0" y="67803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23" id="23"/>
              <p:cNvSpPr txBox="true"/>
              <p:nvPr/>
            </p:nvSpPr>
            <p:spPr>
              <a:xfrm>
                <a:off x="0" y="-38100"/>
                <a:ext cx="2560541" cy="756745"/>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408227" y="343343"/>
              <a:ext cx="11920973" cy="53908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Individual immunity wins: Career</a:t>
              </a:r>
            </a:p>
            <a:p>
              <a:pPr algn="l">
                <a:lnSpc>
                  <a:spcPts val="3550"/>
                </a:lnSpc>
              </a:pPr>
            </a:p>
            <a:p>
              <a:pPr algn="l">
                <a:lnSpc>
                  <a:spcPts val="3550"/>
                </a:lnSpc>
              </a:pPr>
              <a:r>
                <a:rPr lang="en-US" sz="2910">
                  <a:solidFill>
                    <a:srgbClr val="000000"/>
                  </a:solidFill>
                  <a:latin typeface="Poppins"/>
                  <a:ea typeface="Poppins"/>
                  <a:cs typeface="Poppins"/>
                  <a:sym typeface="Poppins"/>
                </a:rPr>
                <a:t>10</a:t>
              </a:r>
            </a:p>
            <a:p>
              <a:pPr algn="l">
                <a:lnSpc>
                  <a:spcPts val="3550"/>
                </a:lnSpc>
              </a:pPr>
              <a:r>
                <a:rPr lang="en-US" sz="2910">
                  <a:solidFill>
                    <a:srgbClr val="000000"/>
                  </a:solidFill>
                  <a:latin typeface="Poppins"/>
                  <a:ea typeface="Poppins"/>
                  <a:cs typeface="Poppins"/>
                  <a:sym typeface="Poppins"/>
                </a:rPr>
                <a:t>Boston Rob Mariano</a:t>
              </a:r>
            </a:p>
            <a:p>
              <a:pPr algn="l">
                <a:lnSpc>
                  <a:spcPts val="3550"/>
                </a:lnSpc>
              </a:pPr>
              <a:r>
                <a:rPr lang="en-US" sz="2910" i="true">
                  <a:solidFill>
                    <a:srgbClr val="000000"/>
                  </a:solidFill>
                  <a:latin typeface="Poppins Italics"/>
                  <a:ea typeface="Poppins Italics"/>
                  <a:cs typeface="Poppins Italics"/>
                  <a:sym typeface="Poppins Italics"/>
                </a:rPr>
                <a:t>S4, S8, S20, S22, S40</a:t>
              </a:r>
            </a:p>
            <a:p>
              <a:pPr algn="l">
                <a:lnSpc>
                  <a:spcPts val="3550"/>
                </a:lnSpc>
              </a:pPr>
            </a:p>
            <a:p>
              <a:pPr algn="l">
                <a:lnSpc>
                  <a:spcPts val="3550"/>
                </a:lnSpc>
              </a:pPr>
            </a:p>
            <a:p>
              <a:pPr algn="l">
                <a:lnSpc>
                  <a:spcPts val="3550"/>
                </a:lnSpc>
              </a:pPr>
            </a:p>
            <a:p>
              <a:pPr algn="l">
                <a:lnSpc>
                  <a:spcPts val="3550"/>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242668" y="5143500"/>
            <a:ext cx="6305011" cy="3556420"/>
          </a:xfrm>
          <a:custGeom>
            <a:avLst/>
            <a:gdLst/>
            <a:ahLst/>
            <a:cxnLst/>
            <a:rect r="r" b="b" t="t" l="l"/>
            <a:pathLst>
              <a:path h="3556420" w="6305011">
                <a:moveTo>
                  <a:pt x="0" y="0"/>
                </a:moveTo>
                <a:lnTo>
                  <a:pt x="6305011" y="0"/>
                </a:lnTo>
                <a:lnTo>
                  <a:pt x="6305011" y="3556420"/>
                </a:lnTo>
                <a:lnTo>
                  <a:pt x="0" y="3556420"/>
                </a:lnTo>
                <a:lnTo>
                  <a:pt x="0" y="0"/>
                </a:lnTo>
                <a:close/>
              </a:path>
            </a:pathLst>
          </a:custGeom>
          <a:blipFill>
            <a:blip r:embed="rId2"/>
            <a:stretch>
              <a:fillRect l="0" t="0" r="0" b="0"/>
            </a:stretch>
          </a:blipFill>
        </p:spPr>
      </p:sp>
      <p:sp>
        <p:nvSpPr>
          <p:cNvPr name="Freeform 3" id="3"/>
          <p:cNvSpPr/>
          <p:nvPr/>
        </p:nvSpPr>
        <p:spPr>
          <a:xfrm flipH="false" flipV="false" rot="0">
            <a:off x="11242668" y="1594680"/>
            <a:ext cx="6305011" cy="3548820"/>
          </a:xfrm>
          <a:custGeom>
            <a:avLst/>
            <a:gdLst/>
            <a:ahLst/>
            <a:cxnLst/>
            <a:rect r="r" b="b" t="t" l="l"/>
            <a:pathLst>
              <a:path h="3548820" w="6305011">
                <a:moveTo>
                  <a:pt x="0" y="0"/>
                </a:moveTo>
                <a:lnTo>
                  <a:pt x="6305011" y="0"/>
                </a:lnTo>
                <a:lnTo>
                  <a:pt x="6305011" y="3548820"/>
                </a:lnTo>
                <a:lnTo>
                  <a:pt x="0" y="3548820"/>
                </a:lnTo>
                <a:lnTo>
                  <a:pt x="0" y="0"/>
                </a:lnTo>
                <a:close/>
              </a:path>
            </a:pathLst>
          </a:custGeom>
          <a:blipFill>
            <a:blip r:embed="rId3"/>
            <a:stretch>
              <a:fillRect l="0" t="0" r="0" b="0"/>
            </a:stretch>
          </a:blipFill>
        </p:spPr>
      </p:sp>
      <p:sp>
        <p:nvSpPr>
          <p:cNvPr name="TextBox 4" id="4"/>
          <p:cNvSpPr txBox="true"/>
          <p:nvPr/>
        </p:nvSpPr>
        <p:spPr>
          <a:xfrm rot="0">
            <a:off x="1628927" y="235707"/>
            <a:ext cx="14284231" cy="929467"/>
          </a:xfrm>
          <a:prstGeom prst="rect">
            <a:avLst/>
          </a:prstGeom>
        </p:spPr>
        <p:txBody>
          <a:bodyPr anchor="t" rtlCol="false" tIns="0" lIns="0" bIns="0" rIns="0">
            <a:spAutoFit/>
          </a:bodyPr>
          <a:lstStyle/>
          <a:p>
            <a:pPr algn="l">
              <a:lnSpc>
                <a:spcPts val="6642"/>
              </a:lnSpc>
            </a:pPr>
            <a:r>
              <a:rPr lang="en-US" sz="6266" b="true">
                <a:solidFill>
                  <a:srgbClr val="FFDE59"/>
                </a:solidFill>
                <a:latin typeface="Poppins Bold"/>
                <a:ea typeface="Poppins Bold"/>
                <a:cs typeface="Poppins Bold"/>
                <a:sym typeface="Poppins Bold"/>
              </a:rPr>
              <a:t>Survivor Records, Challenge Stats:</a:t>
            </a:r>
          </a:p>
        </p:txBody>
      </p:sp>
      <p:grpSp>
        <p:nvGrpSpPr>
          <p:cNvPr name="Group 5" id="5"/>
          <p:cNvGrpSpPr/>
          <p:nvPr/>
        </p:nvGrpSpPr>
        <p:grpSpPr>
          <a:xfrm rot="0">
            <a:off x="638037" y="1594680"/>
            <a:ext cx="9722056" cy="3888000"/>
            <a:chOff x="0" y="0"/>
            <a:chExt cx="12962741" cy="5184000"/>
          </a:xfrm>
        </p:grpSpPr>
        <p:grpSp>
          <p:nvGrpSpPr>
            <p:cNvPr name="Group 6" id="6"/>
            <p:cNvGrpSpPr/>
            <p:nvPr/>
          </p:nvGrpSpPr>
          <p:grpSpPr>
            <a:xfrm rot="0">
              <a:off x="0" y="0"/>
              <a:ext cx="12962741" cy="3836960"/>
              <a:chOff x="0" y="0"/>
              <a:chExt cx="2560541" cy="757918"/>
            </a:xfrm>
          </p:grpSpPr>
          <p:sp>
            <p:nvSpPr>
              <p:cNvPr name="Freeform 7" id="7"/>
              <p:cNvSpPr/>
              <p:nvPr/>
            </p:nvSpPr>
            <p:spPr>
              <a:xfrm flipH="false" flipV="false" rot="0">
                <a:off x="0" y="0"/>
                <a:ext cx="2560541" cy="757918"/>
              </a:xfrm>
              <a:custGeom>
                <a:avLst/>
                <a:gdLst/>
                <a:ahLst/>
                <a:cxnLst/>
                <a:rect r="r" b="b" t="t" l="l"/>
                <a:pathLst>
                  <a:path h="757918" w="2560541">
                    <a:moveTo>
                      <a:pt x="40613" y="0"/>
                    </a:moveTo>
                    <a:lnTo>
                      <a:pt x="2519929" y="0"/>
                    </a:lnTo>
                    <a:cubicBezTo>
                      <a:pt x="2530700" y="0"/>
                      <a:pt x="2541030" y="4279"/>
                      <a:pt x="2548646" y="11895"/>
                    </a:cubicBezTo>
                    <a:cubicBezTo>
                      <a:pt x="2556263" y="19511"/>
                      <a:pt x="2560541" y="29841"/>
                      <a:pt x="2560541" y="40613"/>
                    </a:cubicBezTo>
                    <a:lnTo>
                      <a:pt x="2560541" y="717305"/>
                    </a:lnTo>
                    <a:cubicBezTo>
                      <a:pt x="2560541" y="728077"/>
                      <a:pt x="2556263" y="738407"/>
                      <a:pt x="2548646" y="746023"/>
                    </a:cubicBezTo>
                    <a:cubicBezTo>
                      <a:pt x="2541030" y="753639"/>
                      <a:pt x="2530700" y="757918"/>
                      <a:pt x="2519929" y="757918"/>
                    </a:cubicBezTo>
                    <a:lnTo>
                      <a:pt x="40613" y="757918"/>
                    </a:lnTo>
                    <a:cubicBezTo>
                      <a:pt x="29841" y="757918"/>
                      <a:pt x="19511" y="753639"/>
                      <a:pt x="11895" y="746023"/>
                    </a:cubicBezTo>
                    <a:cubicBezTo>
                      <a:pt x="4279" y="738407"/>
                      <a:pt x="0" y="728077"/>
                      <a:pt x="0" y="717305"/>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8" id="8"/>
              <p:cNvSpPr txBox="true"/>
              <p:nvPr/>
            </p:nvSpPr>
            <p:spPr>
              <a:xfrm>
                <a:off x="0" y="-38100"/>
                <a:ext cx="2560541" cy="796018"/>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520884" y="390082"/>
              <a:ext cx="11920973" cy="47939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Individual challenge wins: Single-season</a:t>
              </a:r>
            </a:p>
            <a:p>
              <a:pPr algn="l">
                <a:lnSpc>
                  <a:spcPts val="3550"/>
                </a:lnSpc>
              </a:pPr>
            </a:p>
            <a:p>
              <a:pPr algn="l">
                <a:lnSpc>
                  <a:spcPts val="3550"/>
                </a:lnSpc>
              </a:pPr>
              <a:r>
                <a:rPr lang="en-US" sz="2910">
                  <a:solidFill>
                    <a:srgbClr val="000000"/>
                  </a:solidFill>
                  <a:latin typeface="Poppins"/>
                  <a:ea typeface="Poppins"/>
                  <a:cs typeface="Poppins"/>
                  <a:sym typeface="Poppins"/>
                </a:rPr>
                <a:t>8</a:t>
              </a:r>
            </a:p>
            <a:p>
              <a:pPr algn="l">
                <a:lnSpc>
                  <a:spcPts val="3550"/>
                </a:lnSpc>
              </a:pPr>
              <a:r>
                <a:rPr lang="en-US" sz="2910">
                  <a:solidFill>
                    <a:srgbClr val="000000"/>
                  </a:solidFill>
                  <a:latin typeface="Poppins"/>
                  <a:ea typeface="Poppins"/>
                  <a:cs typeface="Poppins"/>
                  <a:sym typeface="Poppins"/>
                </a:rPr>
                <a:t>Terry Deitz</a:t>
              </a:r>
            </a:p>
            <a:p>
              <a:pPr algn="l">
                <a:lnSpc>
                  <a:spcPts val="3550"/>
                </a:lnSpc>
              </a:pPr>
              <a:r>
                <a:rPr lang="en-US" sz="2910">
                  <a:solidFill>
                    <a:srgbClr val="000000"/>
                  </a:solidFill>
                  <a:latin typeface="Poppins"/>
                  <a:ea typeface="Poppins"/>
                  <a:cs typeface="Poppins"/>
                  <a:sym typeface="Poppins"/>
                </a:rPr>
                <a:t>S12: Panama</a:t>
              </a:r>
            </a:p>
            <a:p>
              <a:pPr algn="l">
                <a:lnSpc>
                  <a:spcPts val="3550"/>
                </a:lnSpc>
              </a:pPr>
            </a:p>
            <a:p>
              <a:pPr algn="l">
                <a:lnSpc>
                  <a:spcPts val="3550"/>
                </a:lnSpc>
              </a:pPr>
            </a:p>
            <a:p>
              <a:pPr algn="l">
                <a:lnSpc>
                  <a:spcPts val="3550"/>
                </a:lnSpc>
              </a:pPr>
            </a:p>
          </p:txBody>
        </p:sp>
      </p:grpSp>
      <p:grpSp>
        <p:nvGrpSpPr>
          <p:cNvPr name="Group 10" id="10"/>
          <p:cNvGrpSpPr/>
          <p:nvPr/>
        </p:nvGrpSpPr>
        <p:grpSpPr>
          <a:xfrm rot="0">
            <a:off x="722530" y="4817476"/>
            <a:ext cx="9722056" cy="4300620"/>
            <a:chOff x="0" y="0"/>
            <a:chExt cx="12962741" cy="5734161"/>
          </a:xfrm>
        </p:grpSpPr>
        <p:grpSp>
          <p:nvGrpSpPr>
            <p:cNvPr name="Group 11" id="11"/>
            <p:cNvGrpSpPr/>
            <p:nvPr/>
          </p:nvGrpSpPr>
          <p:grpSpPr>
            <a:xfrm rot="0">
              <a:off x="0" y="0"/>
              <a:ext cx="12962741" cy="3638142"/>
              <a:chOff x="0" y="0"/>
              <a:chExt cx="2560541" cy="718645"/>
            </a:xfrm>
          </p:grpSpPr>
          <p:sp>
            <p:nvSpPr>
              <p:cNvPr name="Freeform 12" id="12"/>
              <p:cNvSpPr/>
              <p:nvPr/>
            </p:nvSpPr>
            <p:spPr>
              <a:xfrm flipH="false" flipV="false" rot="0">
                <a:off x="0" y="0"/>
                <a:ext cx="2560541" cy="718645"/>
              </a:xfrm>
              <a:custGeom>
                <a:avLst/>
                <a:gdLst/>
                <a:ahLst/>
                <a:cxnLst/>
                <a:rect r="r" b="b" t="t" l="l"/>
                <a:pathLst>
                  <a:path h="718645" w="2560541">
                    <a:moveTo>
                      <a:pt x="40613" y="0"/>
                    </a:moveTo>
                    <a:lnTo>
                      <a:pt x="2519929" y="0"/>
                    </a:lnTo>
                    <a:cubicBezTo>
                      <a:pt x="2530700" y="0"/>
                      <a:pt x="2541030" y="4279"/>
                      <a:pt x="2548646" y="11895"/>
                    </a:cubicBezTo>
                    <a:cubicBezTo>
                      <a:pt x="2556263" y="19511"/>
                      <a:pt x="2560541" y="29841"/>
                      <a:pt x="2560541" y="40613"/>
                    </a:cubicBezTo>
                    <a:lnTo>
                      <a:pt x="2560541" y="678033"/>
                    </a:lnTo>
                    <a:cubicBezTo>
                      <a:pt x="2560541" y="688804"/>
                      <a:pt x="2556263" y="699134"/>
                      <a:pt x="2548646" y="706750"/>
                    </a:cubicBezTo>
                    <a:cubicBezTo>
                      <a:pt x="2541030" y="714367"/>
                      <a:pt x="2530700" y="718645"/>
                      <a:pt x="2519929" y="718645"/>
                    </a:cubicBezTo>
                    <a:lnTo>
                      <a:pt x="40613" y="718645"/>
                    </a:lnTo>
                    <a:cubicBezTo>
                      <a:pt x="29841" y="718645"/>
                      <a:pt x="19511" y="714367"/>
                      <a:pt x="11895" y="706750"/>
                    </a:cubicBezTo>
                    <a:cubicBezTo>
                      <a:pt x="4279" y="699134"/>
                      <a:pt x="0" y="688804"/>
                      <a:pt x="0" y="67803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13" id="13"/>
              <p:cNvSpPr txBox="true"/>
              <p:nvPr/>
            </p:nvSpPr>
            <p:spPr>
              <a:xfrm>
                <a:off x="0" y="-38100"/>
                <a:ext cx="2560541" cy="756745"/>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408227" y="343343"/>
              <a:ext cx="11920973" cy="53908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Individual challenge wins: Career</a:t>
              </a:r>
            </a:p>
            <a:p>
              <a:pPr algn="l">
                <a:lnSpc>
                  <a:spcPts val="3550"/>
                </a:lnSpc>
              </a:pPr>
            </a:p>
            <a:p>
              <a:pPr algn="l">
                <a:lnSpc>
                  <a:spcPts val="3550"/>
                </a:lnSpc>
              </a:pPr>
              <a:r>
                <a:rPr lang="en-US" sz="2910">
                  <a:solidFill>
                    <a:srgbClr val="000000"/>
                  </a:solidFill>
                  <a:latin typeface="Poppins"/>
                  <a:ea typeface="Poppins"/>
                  <a:cs typeface="Poppins"/>
                  <a:sym typeface="Poppins"/>
                </a:rPr>
                <a:t>10</a:t>
              </a:r>
            </a:p>
            <a:p>
              <a:pPr algn="l">
                <a:lnSpc>
                  <a:spcPts val="3550"/>
                </a:lnSpc>
              </a:pPr>
              <a:r>
                <a:rPr lang="en-US" sz="2910">
                  <a:solidFill>
                    <a:srgbClr val="000000"/>
                  </a:solidFill>
                  <a:latin typeface="Poppins"/>
                  <a:ea typeface="Poppins"/>
                  <a:cs typeface="Poppins"/>
                  <a:sym typeface="Poppins"/>
                </a:rPr>
                <a:t>Boston Rob Mariano</a:t>
              </a:r>
            </a:p>
            <a:p>
              <a:pPr algn="l">
                <a:lnSpc>
                  <a:spcPts val="3550"/>
                </a:lnSpc>
              </a:pPr>
              <a:r>
                <a:rPr lang="en-US" sz="2910" i="true">
                  <a:solidFill>
                    <a:srgbClr val="000000"/>
                  </a:solidFill>
                  <a:latin typeface="Poppins Italics"/>
                  <a:ea typeface="Poppins Italics"/>
                  <a:cs typeface="Poppins Italics"/>
                  <a:sym typeface="Poppins Italics"/>
                </a:rPr>
                <a:t>S4, S8, S20, S22, S40</a:t>
              </a:r>
            </a:p>
            <a:p>
              <a:pPr algn="l">
                <a:lnSpc>
                  <a:spcPts val="3550"/>
                </a:lnSpc>
              </a:pPr>
            </a:p>
            <a:p>
              <a:pPr algn="l">
                <a:lnSpc>
                  <a:spcPts val="3550"/>
                </a:lnSpc>
              </a:pPr>
            </a:p>
            <a:p>
              <a:pPr algn="l">
                <a:lnSpc>
                  <a:spcPts val="3550"/>
                </a:lnSpc>
              </a:pPr>
            </a:p>
            <a:p>
              <a:pPr algn="l">
                <a:lnSpc>
                  <a:spcPts val="3550"/>
                </a:lnSpc>
              </a:pPr>
            </a:p>
          </p:txBody>
        </p:sp>
      </p:grpSp>
      <p:grpSp>
        <p:nvGrpSpPr>
          <p:cNvPr name="Group 15" id="15"/>
          <p:cNvGrpSpPr/>
          <p:nvPr/>
        </p:nvGrpSpPr>
        <p:grpSpPr>
          <a:xfrm rot="0">
            <a:off x="174073" y="8442838"/>
            <a:ext cx="2508645" cy="1607514"/>
            <a:chOff x="0" y="0"/>
            <a:chExt cx="3344861" cy="2143351"/>
          </a:xfrm>
        </p:grpSpPr>
        <p:sp>
          <p:nvSpPr>
            <p:cNvPr name="Freeform 16" id="16"/>
            <p:cNvSpPr/>
            <p:nvPr/>
          </p:nvSpPr>
          <p:spPr>
            <a:xfrm flipH="false" flipV="false" rot="0">
              <a:off x="0" y="0"/>
              <a:ext cx="3344861" cy="2143351"/>
            </a:xfrm>
            <a:custGeom>
              <a:avLst/>
              <a:gdLst/>
              <a:ahLst/>
              <a:cxnLst/>
              <a:rect r="r" b="b" t="t" l="l"/>
              <a:pathLst>
                <a:path h="2143351" w="3344861">
                  <a:moveTo>
                    <a:pt x="0" y="0"/>
                  </a:moveTo>
                  <a:lnTo>
                    <a:pt x="3344861" y="0"/>
                  </a:lnTo>
                  <a:lnTo>
                    <a:pt x="3344861" y="2143351"/>
                  </a:lnTo>
                  <a:lnTo>
                    <a:pt x="0" y="2143351"/>
                  </a:lnTo>
                  <a:lnTo>
                    <a:pt x="0" y="0"/>
                  </a:lnTo>
                  <a:close/>
                </a:path>
              </a:pathLst>
            </a:custGeom>
            <a:blipFill>
              <a:blip r:embed="rId4"/>
              <a:stretch>
                <a:fillRect l="0" t="0" r="0" b="0"/>
              </a:stretch>
            </a:blipFill>
          </p:spPr>
        </p:sp>
        <p:sp>
          <p:nvSpPr>
            <p:cNvPr name="Freeform 17" id="17"/>
            <p:cNvSpPr/>
            <p:nvPr/>
          </p:nvSpPr>
          <p:spPr>
            <a:xfrm flipH="false" flipV="false" rot="0">
              <a:off x="244626" y="496086"/>
              <a:ext cx="241952" cy="290197"/>
            </a:xfrm>
            <a:custGeom>
              <a:avLst/>
              <a:gdLst/>
              <a:ahLst/>
              <a:cxnLst/>
              <a:rect r="r" b="b" t="t" l="l"/>
              <a:pathLst>
                <a:path h="290197" w="241952">
                  <a:moveTo>
                    <a:pt x="0" y="0"/>
                  </a:moveTo>
                  <a:lnTo>
                    <a:pt x="241953" y="0"/>
                  </a:lnTo>
                  <a:lnTo>
                    <a:pt x="241953" y="290198"/>
                  </a:lnTo>
                  <a:lnTo>
                    <a:pt x="0" y="2901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869221" y="496086"/>
              <a:ext cx="227442" cy="290197"/>
            </a:xfrm>
            <a:custGeom>
              <a:avLst/>
              <a:gdLst/>
              <a:ahLst/>
              <a:cxnLst/>
              <a:rect r="r" b="b" t="t" l="l"/>
              <a:pathLst>
                <a:path h="290197" w="227442">
                  <a:moveTo>
                    <a:pt x="0" y="0"/>
                  </a:moveTo>
                  <a:lnTo>
                    <a:pt x="227443" y="0"/>
                  </a:lnTo>
                  <a:lnTo>
                    <a:pt x="227443" y="290198"/>
                  </a:lnTo>
                  <a:lnTo>
                    <a:pt x="0" y="2901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581722" y="13212"/>
              <a:ext cx="232042" cy="291877"/>
            </a:xfrm>
            <a:custGeom>
              <a:avLst/>
              <a:gdLst/>
              <a:ahLst/>
              <a:cxnLst/>
              <a:rect r="r" b="b" t="t" l="l"/>
              <a:pathLst>
                <a:path h="291877" w="232042">
                  <a:moveTo>
                    <a:pt x="0" y="0"/>
                  </a:moveTo>
                  <a:lnTo>
                    <a:pt x="232042" y="0"/>
                  </a:lnTo>
                  <a:lnTo>
                    <a:pt x="232042" y="291877"/>
                  </a:lnTo>
                  <a:lnTo>
                    <a:pt x="0" y="2918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803242" y="1685852"/>
              <a:ext cx="324787" cy="318291"/>
            </a:xfrm>
            <a:custGeom>
              <a:avLst/>
              <a:gdLst/>
              <a:ahLst/>
              <a:cxnLst/>
              <a:rect r="r" b="b" t="t" l="l"/>
              <a:pathLst>
                <a:path h="318291" w="324787">
                  <a:moveTo>
                    <a:pt x="0" y="0"/>
                  </a:moveTo>
                  <a:lnTo>
                    <a:pt x="324787" y="0"/>
                  </a:lnTo>
                  <a:lnTo>
                    <a:pt x="324787" y="318291"/>
                  </a:lnTo>
                  <a:lnTo>
                    <a:pt x="0" y="3182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2196000" y="1658923"/>
              <a:ext cx="372150" cy="372150"/>
            </a:xfrm>
            <a:custGeom>
              <a:avLst/>
              <a:gdLst/>
              <a:ahLst/>
              <a:cxnLst/>
              <a:rect r="r" b="b" t="t" l="l"/>
              <a:pathLst>
                <a:path h="372150" w="372150">
                  <a:moveTo>
                    <a:pt x="0" y="0"/>
                  </a:moveTo>
                  <a:lnTo>
                    <a:pt x="372150" y="0"/>
                  </a:lnTo>
                  <a:lnTo>
                    <a:pt x="372150" y="372149"/>
                  </a:lnTo>
                  <a:lnTo>
                    <a:pt x="0" y="372149"/>
                  </a:lnTo>
                  <a:lnTo>
                    <a:pt x="0" y="0"/>
                  </a:lnTo>
                  <a:close/>
                </a:path>
              </a:pathLst>
            </a:custGeom>
            <a:blipFill>
              <a:blip r:embed="rId13"/>
              <a:stretch>
                <a:fillRect l="0" t="0" r="0" b="0"/>
              </a:stretch>
            </a:blipFill>
          </p:spPr>
        </p:sp>
        <p:sp>
          <p:nvSpPr>
            <p:cNvPr name="TextBox 22" id="22"/>
            <p:cNvSpPr txBox="true"/>
            <p:nvPr/>
          </p:nvSpPr>
          <p:spPr>
            <a:xfrm rot="0">
              <a:off x="1232330" y="1857557"/>
              <a:ext cx="880201" cy="166240"/>
            </a:xfrm>
            <a:prstGeom prst="rect">
              <a:avLst/>
            </a:prstGeom>
          </p:spPr>
          <p:txBody>
            <a:bodyPr anchor="t" rtlCol="false" tIns="0" lIns="0" bIns="0" rIns="0">
              <a:spAutoFit/>
            </a:bodyPr>
            <a:lstStyle/>
            <a:p>
              <a:pPr algn="ctr">
                <a:lnSpc>
                  <a:spcPts val="1049"/>
                </a:lnSpc>
                <a:spcBef>
                  <a:spcPct val="0"/>
                </a:spcBef>
              </a:pPr>
              <a:r>
                <a:rPr lang="en-US" sz="749">
                  <a:solidFill>
                    <a:srgbClr val="FFFFFF"/>
                  </a:solidFill>
                  <a:latin typeface="Canva Sans"/>
                  <a:ea typeface="Canva Sans"/>
                  <a:cs typeface="Canva Sans"/>
                  <a:sym typeface="Canva Sans"/>
                </a:rPr>
                <a:t>OUT-ANALYZE</a:t>
              </a:r>
            </a:p>
          </p:txBody>
        </p:sp>
        <p:sp>
          <p:nvSpPr>
            <p:cNvPr name="TextBox 23" id="23"/>
            <p:cNvSpPr txBox="true"/>
            <p:nvPr/>
          </p:nvSpPr>
          <p:spPr>
            <a:xfrm rot="1449280">
              <a:off x="2015186" y="137245"/>
              <a:ext cx="741574" cy="318306"/>
            </a:xfrm>
            <a:prstGeom prst="rect">
              <a:avLst/>
            </a:prstGeom>
          </p:spPr>
          <p:txBody>
            <a:bodyPr anchor="t" rtlCol="false" tIns="0" lIns="0" bIns="0" rIns="0">
              <a:spAutoFit/>
            </a:bodyPr>
            <a:lstStyle/>
            <a:p>
              <a:pPr algn="ctr">
                <a:lnSpc>
                  <a:spcPts val="1035"/>
                </a:lnSpc>
                <a:spcBef>
                  <a:spcPct val="0"/>
                </a:spcBef>
              </a:pPr>
              <a:r>
                <a:rPr lang="en-US" sz="739">
                  <a:solidFill>
                    <a:srgbClr val="FFFFFF"/>
                  </a:solidFill>
                  <a:latin typeface="Canva Sans"/>
                  <a:ea typeface="Canva Sans"/>
                  <a:cs typeface="Canva Sans"/>
                  <a:sym typeface="Canva Sans"/>
                </a:rPr>
                <a:t>OUT-GRAPH</a:t>
              </a:r>
            </a:p>
          </p:txBody>
        </p:sp>
        <p:sp>
          <p:nvSpPr>
            <p:cNvPr name="TextBox 24" id="24"/>
            <p:cNvSpPr txBox="true"/>
            <p:nvPr/>
          </p:nvSpPr>
          <p:spPr>
            <a:xfrm rot="-1333155">
              <a:off x="598520" y="141458"/>
              <a:ext cx="727026" cy="309625"/>
            </a:xfrm>
            <a:prstGeom prst="rect">
              <a:avLst/>
            </a:prstGeom>
          </p:spPr>
          <p:txBody>
            <a:bodyPr anchor="t" rtlCol="false" tIns="0" lIns="0" bIns="0" rIns="0">
              <a:spAutoFit/>
            </a:bodyPr>
            <a:lstStyle/>
            <a:p>
              <a:pPr algn="ctr">
                <a:lnSpc>
                  <a:spcPts val="1035"/>
                </a:lnSpc>
                <a:spcBef>
                  <a:spcPct val="0"/>
                </a:spcBef>
              </a:pPr>
              <a:r>
                <a:rPr lang="en-US" sz="739">
                  <a:solidFill>
                    <a:srgbClr val="FFFFFF"/>
                  </a:solidFill>
                  <a:latin typeface="Canva Sans"/>
                  <a:ea typeface="Canva Sans"/>
                  <a:cs typeface="Canva Sans"/>
                  <a:sym typeface="Canva Sans"/>
                </a:rPr>
                <a:t>OUT-CLEAN</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662443" y="2600357"/>
            <a:ext cx="8062982" cy="5086286"/>
          </a:xfrm>
          <a:custGeom>
            <a:avLst/>
            <a:gdLst/>
            <a:ahLst/>
            <a:cxnLst/>
            <a:rect r="r" b="b" t="t" l="l"/>
            <a:pathLst>
              <a:path h="5086286" w="8062982">
                <a:moveTo>
                  <a:pt x="0" y="0"/>
                </a:moveTo>
                <a:lnTo>
                  <a:pt x="8062982" y="0"/>
                </a:lnTo>
                <a:lnTo>
                  <a:pt x="8062982" y="5086286"/>
                </a:lnTo>
                <a:lnTo>
                  <a:pt x="0" y="5086286"/>
                </a:lnTo>
                <a:lnTo>
                  <a:pt x="0" y="0"/>
                </a:lnTo>
                <a:close/>
              </a:path>
            </a:pathLst>
          </a:custGeom>
          <a:blipFill>
            <a:blip r:embed="rId2"/>
            <a:stretch>
              <a:fillRect l="-11508" t="0" r="0" b="0"/>
            </a:stretch>
          </a:blipFill>
        </p:spPr>
      </p:sp>
      <p:sp>
        <p:nvSpPr>
          <p:cNvPr name="TextBox 3" id="3"/>
          <p:cNvSpPr txBox="true"/>
          <p:nvPr/>
        </p:nvSpPr>
        <p:spPr>
          <a:xfrm rot="0">
            <a:off x="722530" y="606878"/>
            <a:ext cx="14749464" cy="1766572"/>
          </a:xfrm>
          <a:prstGeom prst="rect">
            <a:avLst/>
          </a:prstGeom>
        </p:spPr>
        <p:txBody>
          <a:bodyPr anchor="t" rtlCol="false" tIns="0" lIns="0" bIns="0" rIns="0">
            <a:spAutoFit/>
          </a:bodyPr>
          <a:lstStyle/>
          <a:p>
            <a:pPr algn="l">
              <a:lnSpc>
                <a:spcPts val="6642"/>
              </a:lnSpc>
            </a:pPr>
            <a:r>
              <a:rPr lang="en-US" sz="6266" b="true">
                <a:solidFill>
                  <a:srgbClr val="FFDE59"/>
                </a:solidFill>
                <a:latin typeface="Poppins Bold"/>
                <a:ea typeface="Poppins Bold"/>
                <a:cs typeface="Poppins Bold"/>
                <a:sym typeface="Poppins Bold"/>
              </a:rPr>
              <a:t>Survivor Records, Tribal Council- Stat Leaders:</a:t>
            </a:r>
          </a:p>
        </p:txBody>
      </p:sp>
      <p:grpSp>
        <p:nvGrpSpPr>
          <p:cNvPr name="Group 4" id="4"/>
          <p:cNvGrpSpPr/>
          <p:nvPr/>
        </p:nvGrpSpPr>
        <p:grpSpPr>
          <a:xfrm rot="0">
            <a:off x="638037" y="2373450"/>
            <a:ext cx="9722056" cy="4315146"/>
            <a:chOff x="0" y="0"/>
            <a:chExt cx="12962741" cy="5753528"/>
          </a:xfrm>
        </p:grpSpPr>
        <p:grpSp>
          <p:nvGrpSpPr>
            <p:cNvPr name="Group 5" id="5"/>
            <p:cNvGrpSpPr/>
            <p:nvPr/>
          </p:nvGrpSpPr>
          <p:grpSpPr>
            <a:xfrm rot="0">
              <a:off x="0" y="0"/>
              <a:ext cx="12962741" cy="3549195"/>
              <a:chOff x="0" y="0"/>
              <a:chExt cx="2560541" cy="701076"/>
            </a:xfrm>
          </p:grpSpPr>
          <p:sp>
            <p:nvSpPr>
              <p:cNvPr name="Freeform 6" id="6"/>
              <p:cNvSpPr/>
              <p:nvPr/>
            </p:nvSpPr>
            <p:spPr>
              <a:xfrm flipH="false" flipV="false" rot="0">
                <a:off x="0" y="0"/>
                <a:ext cx="2560541" cy="701076"/>
              </a:xfrm>
              <a:custGeom>
                <a:avLst/>
                <a:gdLst/>
                <a:ahLst/>
                <a:cxnLst/>
                <a:rect r="r" b="b" t="t" l="l"/>
                <a:pathLst>
                  <a:path h="701076" w="2560541">
                    <a:moveTo>
                      <a:pt x="40613" y="0"/>
                    </a:moveTo>
                    <a:lnTo>
                      <a:pt x="2519929" y="0"/>
                    </a:lnTo>
                    <a:cubicBezTo>
                      <a:pt x="2530700" y="0"/>
                      <a:pt x="2541030" y="4279"/>
                      <a:pt x="2548646" y="11895"/>
                    </a:cubicBezTo>
                    <a:cubicBezTo>
                      <a:pt x="2556263" y="19511"/>
                      <a:pt x="2560541" y="29841"/>
                      <a:pt x="2560541" y="40613"/>
                    </a:cubicBezTo>
                    <a:lnTo>
                      <a:pt x="2560541" y="660463"/>
                    </a:lnTo>
                    <a:cubicBezTo>
                      <a:pt x="2560541" y="671234"/>
                      <a:pt x="2556263" y="681564"/>
                      <a:pt x="2548646" y="689180"/>
                    </a:cubicBezTo>
                    <a:cubicBezTo>
                      <a:pt x="2541030" y="696797"/>
                      <a:pt x="2530700" y="701076"/>
                      <a:pt x="2519929" y="701076"/>
                    </a:cubicBezTo>
                    <a:lnTo>
                      <a:pt x="40613" y="701076"/>
                    </a:lnTo>
                    <a:cubicBezTo>
                      <a:pt x="29841" y="701076"/>
                      <a:pt x="19511" y="696797"/>
                      <a:pt x="11895" y="689180"/>
                    </a:cubicBezTo>
                    <a:cubicBezTo>
                      <a:pt x="4279" y="681564"/>
                      <a:pt x="0" y="671234"/>
                      <a:pt x="0" y="66046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7" id="7"/>
              <p:cNvSpPr txBox="true"/>
              <p:nvPr/>
            </p:nvSpPr>
            <p:spPr>
              <a:xfrm>
                <a:off x="0" y="-38100"/>
                <a:ext cx="2560541" cy="739176"/>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520884" y="362710"/>
              <a:ext cx="11920973" cy="53908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Times voted out: Single-season</a:t>
              </a:r>
            </a:p>
            <a:p>
              <a:pPr algn="l">
                <a:lnSpc>
                  <a:spcPts val="3550"/>
                </a:lnSpc>
              </a:pPr>
            </a:p>
            <a:p>
              <a:pPr algn="l">
                <a:lnSpc>
                  <a:spcPts val="3550"/>
                </a:lnSpc>
              </a:pPr>
              <a:r>
                <a:rPr lang="en-US" sz="2910">
                  <a:solidFill>
                    <a:srgbClr val="000000"/>
                  </a:solidFill>
                  <a:latin typeface="Poppins"/>
                  <a:ea typeface="Poppins"/>
                  <a:cs typeface="Poppins"/>
                  <a:sym typeface="Poppins"/>
                </a:rPr>
                <a:t>3</a:t>
              </a:r>
            </a:p>
            <a:p>
              <a:pPr algn="l">
                <a:lnSpc>
                  <a:spcPts val="3550"/>
                </a:lnSpc>
              </a:pPr>
              <a:r>
                <a:rPr lang="en-US" sz="2910">
                  <a:solidFill>
                    <a:srgbClr val="000000"/>
                  </a:solidFill>
                  <a:latin typeface="Poppins"/>
                  <a:ea typeface="Poppins"/>
                  <a:cs typeface="Poppins"/>
                  <a:sym typeface="Poppins"/>
                </a:rPr>
                <a:t>Ozzy Lusth</a:t>
              </a:r>
            </a:p>
            <a:p>
              <a:pPr algn="l">
                <a:lnSpc>
                  <a:spcPts val="3550"/>
                </a:lnSpc>
              </a:pPr>
              <a:r>
                <a:rPr lang="en-US" sz="2910">
                  <a:solidFill>
                    <a:srgbClr val="000000"/>
                  </a:solidFill>
                  <a:latin typeface="Poppins"/>
                  <a:ea typeface="Poppins"/>
                  <a:cs typeface="Poppins"/>
                  <a:sym typeface="Poppins"/>
                </a:rPr>
                <a:t>S23: South Pacific</a:t>
              </a:r>
            </a:p>
            <a:p>
              <a:pPr algn="l">
                <a:lnSpc>
                  <a:spcPts val="3550"/>
                </a:lnSpc>
              </a:pPr>
            </a:p>
            <a:p>
              <a:pPr algn="l">
                <a:lnSpc>
                  <a:spcPts val="3550"/>
                </a:lnSpc>
              </a:pPr>
            </a:p>
            <a:p>
              <a:pPr algn="l">
                <a:lnSpc>
                  <a:spcPts val="3550"/>
                </a:lnSpc>
              </a:pPr>
            </a:p>
            <a:p>
              <a:pPr algn="l">
                <a:lnSpc>
                  <a:spcPts val="3550"/>
                </a:lnSpc>
              </a:pPr>
            </a:p>
          </p:txBody>
        </p:sp>
      </p:grpSp>
      <p:grpSp>
        <p:nvGrpSpPr>
          <p:cNvPr name="Group 9" id="9"/>
          <p:cNvGrpSpPr/>
          <p:nvPr/>
        </p:nvGrpSpPr>
        <p:grpSpPr>
          <a:xfrm rot="0">
            <a:off x="638037" y="5143500"/>
            <a:ext cx="9722056" cy="4748295"/>
            <a:chOff x="0" y="0"/>
            <a:chExt cx="12962741" cy="6331061"/>
          </a:xfrm>
        </p:grpSpPr>
        <p:grpSp>
          <p:nvGrpSpPr>
            <p:cNvPr name="Group 10" id="10"/>
            <p:cNvGrpSpPr/>
            <p:nvPr/>
          </p:nvGrpSpPr>
          <p:grpSpPr>
            <a:xfrm rot="0">
              <a:off x="0" y="0"/>
              <a:ext cx="12962741" cy="3638142"/>
              <a:chOff x="0" y="0"/>
              <a:chExt cx="2560541" cy="718645"/>
            </a:xfrm>
          </p:grpSpPr>
          <p:sp>
            <p:nvSpPr>
              <p:cNvPr name="Freeform 11" id="11"/>
              <p:cNvSpPr/>
              <p:nvPr/>
            </p:nvSpPr>
            <p:spPr>
              <a:xfrm flipH="false" flipV="false" rot="0">
                <a:off x="0" y="0"/>
                <a:ext cx="2560541" cy="718645"/>
              </a:xfrm>
              <a:custGeom>
                <a:avLst/>
                <a:gdLst/>
                <a:ahLst/>
                <a:cxnLst/>
                <a:rect r="r" b="b" t="t" l="l"/>
                <a:pathLst>
                  <a:path h="718645" w="2560541">
                    <a:moveTo>
                      <a:pt x="40613" y="0"/>
                    </a:moveTo>
                    <a:lnTo>
                      <a:pt x="2519929" y="0"/>
                    </a:lnTo>
                    <a:cubicBezTo>
                      <a:pt x="2530700" y="0"/>
                      <a:pt x="2541030" y="4279"/>
                      <a:pt x="2548646" y="11895"/>
                    </a:cubicBezTo>
                    <a:cubicBezTo>
                      <a:pt x="2556263" y="19511"/>
                      <a:pt x="2560541" y="29841"/>
                      <a:pt x="2560541" y="40613"/>
                    </a:cubicBezTo>
                    <a:lnTo>
                      <a:pt x="2560541" y="678033"/>
                    </a:lnTo>
                    <a:cubicBezTo>
                      <a:pt x="2560541" y="688804"/>
                      <a:pt x="2556263" y="699134"/>
                      <a:pt x="2548646" y="706750"/>
                    </a:cubicBezTo>
                    <a:cubicBezTo>
                      <a:pt x="2541030" y="714367"/>
                      <a:pt x="2530700" y="718645"/>
                      <a:pt x="2519929" y="718645"/>
                    </a:cubicBezTo>
                    <a:lnTo>
                      <a:pt x="40613" y="718645"/>
                    </a:lnTo>
                    <a:cubicBezTo>
                      <a:pt x="29841" y="718645"/>
                      <a:pt x="19511" y="714367"/>
                      <a:pt x="11895" y="706750"/>
                    </a:cubicBezTo>
                    <a:cubicBezTo>
                      <a:pt x="4279" y="699134"/>
                      <a:pt x="0" y="688804"/>
                      <a:pt x="0" y="67803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12" id="12"/>
              <p:cNvSpPr txBox="true"/>
              <p:nvPr/>
            </p:nvSpPr>
            <p:spPr>
              <a:xfrm>
                <a:off x="0" y="-38100"/>
                <a:ext cx="2560541" cy="756745"/>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408227" y="343343"/>
              <a:ext cx="11920973" cy="59877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Times voted out: Career</a:t>
              </a:r>
            </a:p>
            <a:p>
              <a:pPr algn="l">
                <a:lnSpc>
                  <a:spcPts val="3550"/>
                </a:lnSpc>
              </a:pPr>
            </a:p>
            <a:p>
              <a:pPr algn="l">
                <a:lnSpc>
                  <a:spcPts val="3550"/>
                </a:lnSpc>
              </a:pPr>
              <a:r>
                <a:rPr lang="en-US" sz="2910">
                  <a:solidFill>
                    <a:srgbClr val="000000"/>
                  </a:solidFill>
                  <a:latin typeface="Poppins"/>
                  <a:ea typeface="Poppins"/>
                  <a:cs typeface="Poppins"/>
                  <a:sym typeface="Poppins"/>
                </a:rPr>
                <a:t>5</a:t>
              </a:r>
            </a:p>
            <a:p>
              <a:pPr algn="l">
                <a:lnSpc>
                  <a:spcPts val="3550"/>
                </a:lnSpc>
              </a:pPr>
              <a:r>
                <a:rPr lang="en-US" sz="2910">
                  <a:solidFill>
                    <a:srgbClr val="000000"/>
                  </a:solidFill>
                  <a:latin typeface="Poppins"/>
                  <a:ea typeface="Poppins"/>
                  <a:cs typeface="Poppins"/>
                  <a:sym typeface="Poppins"/>
                </a:rPr>
                <a:t>Ozzy Lusth</a:t>
              </a:r>
            </a:p>
            <a:p>
              <a:pPr algn="l">
                <a:lnSpc>
                  <a:spcPts val="3550"/>
                </a:lnSpc>
              </a:pPr>
              <a:r>
                <a:rPr lang="en-US" sz="2910" i="true">
                  <a:solidFill>
                    <a:srgbClr val="000000"/>
                  </a:solidFill>
                  <a:latin typeface="Poppins Italics"/>
                  <a:ea typeface="Poppins Italics"/>
                  <a:cs typeface="Poppins Italics"/>
                  <a:sym typeface="Poppins Italics"/>
                </a:rPr>
                <a:t>S13, S16, S23, S34</a:t>
              </a:r>
            </a:p>
            <a:p>
              <a:pPr algn="l">
                <a:lnSpc>
                  <a:spcPts val="3550"/>
                </a:lnSpc>
              </a:pPr>
            </a:p>
            <a:p>
              <a:pPr algn="l">
                <a:lnSpc>
                  <a:spcPts val="3550"/>
                </a:lnSpc>
              </a:pPr>
            </a:p>
            <a:p>
              <a:pPr algn="l">
                <a:lnSpc>
                  <a:spcPts val="3550"/>
                </a:lnSpc>
              </a:pPr>
            </a:p>
            <a:p>
              <a:pPr algn="l">
                <a:lnSpc>
                  <a:spcPts val="3550"/>
                </a:lnSpc>
              </a:pPr>
            </a:p>
            <a:p>
              <a:pPr algn="l">
                <a:lnSpc>
                  <a:spcPts val="3550"/>
                </a:lnSpc>
              </a:pPr>
            </a:p>
          </p:txBody>
        </p:sp>
      </p:grpSp>
      <p:grpSp>
        <p:nvGrpSpPr>
          <p:cNvPr name="Group 14" id="14"/>
          <p:cNvGrpSpPr/>
          <p:nvPr/>
        </p:nvGrpSpPr>
        <p:grpSpPr>
          <a:xfrm rot="0">
            <a:off x="141435" y="8493871"/>
            <a:ext cx="2546061" cy="1631489"/>
            <a:chOff x="0" y="0"/>
            <a:chExt cx="3394748" cy="2175319"/>
          </a:xfrm>
        </p:grpSpPr>
        <p:sp>
          <p:nvSpPr>
            <p:cNvPr name="Freeform 15" id="15"/>
            <p:cNvSpPr/>
            <p:nvPr/>
          </p:nvSpPr>
          <p:spPr>
            <a:xfrm flipH="false" flipV="false" rot="0">
              <a:off x="0" y="0"/>
              <a:ext cx="3394748" cy="2175319"/>
            </a:xfrm>
            <a:custGeom>
              <a:avLst/>
              <a:gdLst/>
              <a:ahLst/>
              <a:cxnLst/>
              <a:rect r="r" b="b" t="t" l="l"/>
              <a:pathLst>
                <a:path h="2175319" w="3394748">
                  <a:moveTo>
                    <a:pt x="0" y="0"/>
                  </a:moveTo>
                  <a:lnTo>
                    <a:pt x="3394748" y="0"/>
                  </a:lnTo>
                  <a:lnTo>
                    <a:pt x="3394748" y="2175319"/>
                  </a:lnTo>
                  <a:lnTo>
                    <a:pt x="0" y="2175319"/>
                  </a:lnTo>
                  <a:lnTo>
                    <a:pt x="0" y="0"/>
                  </a:lnTo>
                  <a:close/>
                </a:path>
              </a:pathLst>
            </a:custGeom>
            <a:blipFill>
              <a:blip r:embed="rId3"/>
              <a:stretch>
                <a:fillRect l="0" t="0" r="0" b="0"/>
              </a:stretch>
            </a:blipFill>
          </p:spPr>
        </p:sp>
        <p:sp>
          <p:nvSpPr>
            <p:cNvPr name="Freeform 16" id="16"/>
            <p:cNvSpPr/>
            <p:nvPr/>
          </p:nvSpPr>
          <p:spPr>
            <a:xfrm flipH="false" flipV="false" rot="0">
              <a:off x="248275" y="503485"/>
              <a:ext cx="245561" cy="294526"/>
            </a:xfrm>
            <a:custGeom>
              <a:avLst/>
              <a:gdLst/>
              <a:ahLst/>
              <a:cxnLst/>
              <a:rect r="r" b="b" t="t" l="l"/>
              <a:pathLst>
                <a:path h="294526" w="245561">
                  <a:moveTo>
                    <a:pt x="0" y="0"/>
                  </a:moveTo>
                  <a:lnTo>
                    <a:pt x="245561" y="0"/>
                  </a:lnTo>
                  <a:lnTo>
                    <a:pt x="245561" y="294526"/>
                  </a:lnTo>
                  <a:lnTo>
                    <a:pt x="0" y="294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2912015" y="503485"/>
              <a:ext cx="230834" cy="294526"/>
            </a:xfrm>
            <a:custGeom>
              <a:avLst/>
              <a:gdLst/>
              <a:ahLst/>
              <a:cxnLst/>
              <a:rect r="r" b="b" t="t" l="l"/>
              <a:pathLst>
                <a:path h="294526" w="230834">
                  <a:moveTo>
                    <a:pt x="0" y="0"/>
                  </a:moveTo>
                  <a:lnTo>
                    <a:pt x="230835" y="0"/>
                  </a:lnTo>
                  <a:lnTo>
                    <a:pt x="230835" y="294526"/>
                  </a:lnTo>
                  <a:lnTo>
                    <a:pt x="0" y="2945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605313" y="13409"/>
              <a:ext cx="235503" cy="296230"/>
            </a:xfrm>
            <a:custGeom>
              <a:avLst/>
              <a:gdLst/>
              <a:ahLst/>
              <a:cxnLst/>
              <a:rect r="r" b="b" t="t" l="l"/>
              <a:pathLst>
                <a:path h="296230" w="235503">
                  <a:moveTo>
                    <a:pt x="0" y="0"/>
                  </a:moveTo>
                  <a:lnTo>
                    <a:pt x="235503" y="0"/>
                  </a:lnTo>
                  <a:lnTo>
                    <a:pt x="235503" y="296230"/>
                  </a:lnTo>
                  <a:lnTo>
                    <a:pt x="0" y="296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815222" y="1710996"/>
              <a:ext cx="329631" cy="323038"/>
            </a:xfrm>
            <a:custGeom>
              <a:avLst/>
              <a:gdLst/>
              <a:ahLst/>
              <a:cxnLst/>
              <a:rect r="r" b="b" t="t" l="l"/>
              <a:pathLst>
                <a:path h="323038" w="329631">
                  <a:moveTo>
                    <a:pt x="0" y="0"/>
                  </a:moveTo>
                  <a:lnTo>
                    <a:pt x="329631" y="0"/>
                  </a:lnTo>
                  <a:lnTo>
                    <a:pt x="329631" y="323038"/>
                  </a:lnTo>
                  <a:lnTo>
                    <a:pt x="0" y="3230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2228753" y="1683665"/>
              <a:ext cx="377700" cy="377700"/>
            </a:xfrm>
            <a:custGeom>
              <a:avLst/>
              <a:gdLst/>
              <a:ahLst/>
              <a:cxnLst/>
              <a:rect r="r" b="b" t="t" l="l"/>
              <a:pathLst>
                <a:path h="377700" w="377700">
                  <a:moveTo>
                    <a:pt x="0" y="0"/>
                  </a:moveTo>
                  <a:lnTo>
                    <a:pt x="377700" y="0"/>
                  </a:lnTo>
                  <a:lnTo>
                    <a:pt x="377700" y="377700"/>
                  </a:lnTo>
                  <a:lnTo>
                    <a:pt x="0" y="377700"/>
                  </a:lnTo>
                  <a:lnTo>
                    <a:pt x="0" y="0"/>
                  </a:lnTo>
                  <a:close/>
                </a:path>
              </a:pathLst>
            </a:custGeom>
            <a:blipFill>
              <a:blip r:embed="rId12"/>
              <a:stretch>
                <a:fillRect l="0" t="0" r="0" b="0"/>
              </a:stretch>
            </a:blipFill>
          </p:spPr>
        </p:sp>
        <p:sp>
          <p:nvSpPr>
            <p:cNvPr name="TextBox 21" id="21"/>
            <p:cNvSpPr txBox="true"/>
            <p:nvPr/>
          </p:nvSpPr>
          <p:spPr>
            <a:xfrm rot="0">
              <a:off x="1250710" y="1895071"/>
              <a:ext cx="893329" cy="158910"/>
            </a:xfrm>
            <a:prstGeom prst="rect">
              <a:avLst/>
            </a:prstGeom>
          </p:spPr>
          <p:txBody>
            <a:bodyPr anchor="t" rtlCol="false" tIns="0" lIns="0" bIns="0" rIns="0">
              <a:spAutoFit/>
            </a:bodyPr>
            <a:lstStyle/>
            <a:p>
              <a:pPr algn="ctr">
                <a:lnSpc>
                  <a:spcPts val="1065"/>
                </a:lnSpc>
                <a:spcBef>
                  <a:spcPct val="0"/>
                </a:spcBef>
              </a:pPr>
              <a:r>
                <a:rPr lang="en-US" sz="760">
                  <a:solidFill>
                    <a:srgbClr val="FFFFFF"/>
                  </a:solidFill>
                  <a:latin typeface="Canva Sans"/>
                  <a:ea typeface="Canva Sans"/>
                  <a:cs typeface="Canva Sans"/>
                  <a:sym typeface="Canva Sans"/>
                </a:rPr>
                <a:t>OUT-ANALYZE</a:t>
              </a:r>
            </a:p>
          </p:txBody>
        </p:sp>
        <p:sp>
          <p:nvSpPr>
            <p:cNvPr name="TextBox 22" id="22"/>
            <p:cNvSpPr txBox="true"/>
            <p:nvPr/>
          </p:nvSpPr>
          <p:spPr>
            <a:xfrm rot="1449280">
              <a:off x="2043235" y="148671"/>
              <a:ext cx="752635" cy="313245"/>
            </a:xfrm>
            <a:prstGeom prst="rect">
              <a:avLst/>
            </a:prstGeom>
          </p:spPr>
          <p:txBody>
            <a:bodyPr anchor="t" rtlCol="false" tIns="0" lIns="0" bIns="0" rIns="0">
              <a:spAutoFit/>
            </a:bodyPr>
            <a:lstStyle/>
            <a:p>
              <a:pPr algn="ctr">
                <a:lnSpc>
                  <a:spcPts val="1051"/>
                </a:lnSpc>
                <a:spcBef>
                  <a:spcPct val="0"/>
                </a:spcBef>
              </a:pPr>
              <a:r>
                <a:rPr lang="en-US" sz="750">
                  <a:solidFill>
                    <a:srgbClr val="FFFFFF"/>
                  </a:solidFill>
                  <a:latin typeface="Canva Sans"/>
                  <a:ea typeface="Canva Sans"/>
                  <a:cs typeface="Canva Sans"/>
                  <a:sym typeface="Canva Sans"/>
                </a:rPr>
                <a:t>OUT-GRAPH</a:t>
              </a:r>
            </a:p>
          </p:txBody>
        </p:sp>
        <p:sp>
          <p:nvSpPr>
            <p:cNvPr name="TextBox 23" id="23"/>
            <p:cNvSpPr txBox="true"/>
            <p:nvPr/>
          </p:nvSpPr>
          <p:spPr>
            <a:xfrm rot="-1333155">
              <a:off x="609302" y="153013"/>
              <a:ext cx="737870" cy="304434"/>
            </a:xfrm>
            <a:prstGeom prst="rect">
              <a:avLst/>
            </a:prstGeom>
          </p:spPr>
          <p:txBody>
            <a:bodyPr anchor="t" rtlCol="false" tIns="0" lIns="0" bIns="0" rIns="0">
              <a:spAutoFit/>
            </a:bodyPr>
            <a:lstStyle/>
            <a:p>
              <a:pPr algn="ctr">
                <a:lnSpc>
                  <a:spcPts val="1051"/>
                </a:lnSpc>
                <a:spcBef>
                  <a:spcPct val="0"/>
                </a:spcBef>
              </a:pPr>
              <a:r>
                <a:rPr lang="en-US" sz="750">
                  <a:solidFill>
                    <a:srgbClr val="FFFFFF"/>
                  </a:solidFill>
                  <a:latin typeface="Canva Sans"/>
                  <a:ea typeface="Canva Sans"/>
                  <a:cs typeface="Canva Sans"/>
                  <a:sym typeface="Canva Sans"/>
                </a:rPr>
                <a:t>OUT-CLEAN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006761" y="205665"/>
            <a:ext cx="2909708" cy="1864510"/>
            <a:chOff x="0" y="0"/>
            <a:chExt cx="3879611" cy="2486014"/>
          </a:xfrm>
        </p:grpSpPr>
        <p:sp>
          <p:nvSpPr>
            <p:cNvPr name="Freeform 3" id="3"/>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2"/>
              <a:stretch>
                <a:fillRect l="0" t="0" r="0" b="0"/>
              </a:stretch>
            </a:blipFill>
          </p:spPr>
        </p:sp>
        <p:sp>
          <p:nvSpPr>
            <p:cNvPr name="Freeform 4" id="4"/>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1"/>
              <a:stretch>
                <a:fillRect l="0" t="0" r="0" b="0"/>
              </a:stretch>
            </a:blipFill>
          </p:spPr>
        </p:sp>
        <p:sp>
          <p:nvSpPr>
            <p:cNvPr name="TextBox 9" id="9"/>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0" id="10"/>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1" id="11"/>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2" id="12"/>
          <p:cNvSpPr/>
          <p:nvPr/>
        </p:nvSpPr>
        <p:spPr>
          <a:xfrm flipH="false" flipV="false" rot="0">
            <a:off x="9517582" y="2984334"/>
            <a:ext cx="8398886" cy="5079003"/>
          </a:xfrm>
          <a:custGeom>
            <a:avLst/>
            <a:gdLst/>
            <a:ahLst/>
            <a:cxnLst/>
            <a:rect r="r" b="b" t="t" l="l"/>
            <a:pathLst>
              <a:path h="5079003" w="8398886">
                <a:moveTo>
                  <a:pt x="0" y="0"/>
                </a:moveTo>
                <a:lnTo>
                  <a:pt x="8398887" y="0"/>
                </a:lnTo>
                <a:lnTo>
                  <a:pt x="8398887" y="5079004"/>
                </a:lnTo>
                <a:lnTo>
                  <a:pt x="0" y="5079004"/>
                </a:lnTo>
                <a:lnTo>
                  <a:pt x="0" y="0"/>
                </a:lnTo>
                <a:close/>
              </a:path>
            </a:pathLst>
          </a:custGeom>
          <a:blipFill>
            <a:blip r:embed="rId12"/>
            <a:stretch>
              <a:fillRect l="-7438" t="0" r="0" b="0"/>
            </a:stretch>
          </a:blipFill>
        </p:spPr>
      </p:sp>
      <p:sp>
        <p:nvSpPr>
          <p:cNvPr name="TextBox 13" id="13"/>
          <p:cNvSpPr txBox="true"/>
          <p:nvPr/>
        </p:nvSpPr>
        <p:spPr>
          <a:xfrm rot="0">
            <a:off x="1028700" y="456329"/>
            <a:ext cx="8732625" cy="1173316"/>
          </a:xfrm>
          <a:prstGeom prst="rect">
            <a:avLst/>
          </a:prstGeom>
        </p:spPr>
        <p:txBody>
          <a:bodyPr anchor="t" rtlCol="false" tIns="0" lIns="0" bIns="0" rIns="0">
            <a:spAutoFit/>
          </a:bodyPr>
          <a:lstStyle/>
          <a:p>
            <a:pPr algn="l">
              <a:lnSpc>
                <a:spcPts val="8416"/>
              </a:lnSpc>
            </a:pPr>
            <a:r>
              <a:rPr lang="en-US" sz="7939" b="true">
                <a:solidFill>
                  <a:srgbClr val="FFDE59"/>
                </a:solidFill>
                <a:latin typeface="Poppins Bold"/>
                <a:ea typeface="Poppins Bold"/>
                <a:cs typeface="Poppins Bold"/>
                <a:sym typeface="Poppins Bold"/>
              </a:rPr>
              <a:t> Overview:</a:t>
            </a:r>
          </a:p>
        </p:txBody>
      </p:sp>
      <p:grpSp>
        <p:nvGrpSpPr>
          <p:cNvPr name="Group 14" id="14"/>
          <p:cNvGrpSpPr/>
          <p:nvPr/>
        </p:nvGrpSpPr>
        <p:grpSpPr>
          <a:xfrm rot="0">
            <a:off x="768736" y="2452267"/>
            <a:ext cx="8375264" cy="6472823"/>
            <a:chOff x="0" y="0"/>
            <a:chExt cx="11167019" cy="8630431"/>
          </a:xfrm>
        </p:grpSpPr>
        <p:grpSp>
          <p:nvGrpSpPr>
            <p:cNvPr name="Group 15" id="15"/>
            <p:cNvGrpSpPr/>
            <p:nvPr/>
          </p:nvGrpSpPr>
          <p:grpSpPr>
            <a:xfrm rot="0">
              <a:off x="0" y="0"/>
              <a:ext cx="11167019" cy="8630431"/>
              <a:chOff x="0" y="0"/>
              <a:chExt cx="2205831" cy="1704776"/>
            </a:xfrm>
          </p:grpSpPr>
          <p:sp>
            <p:nvSpPr>
              <p:cNvPr name="Freeform 16" id="16"/>
              <p:cNvSpPr/>
              <p:nvPr/>
            </p:nvSpPr>
            <p:spPr>
              <a:xfrm flipH="false" flipV="false" rot="0">
                <a:off x="0" y="0"/>
                <a:ext cx="2205831" cy="1704776"/>
              </a:xfrm>
              <a:custGeom>
                <a:avLst/>
                <a:gdLst/>
                <a:ahLst/>
                <a:cxnLst/>
                <a:rect r="r" b="b" t="t" l="l"/>
                <a:pathLst>
                  <a:path h="1704776" w="2205831">
                    <a:moveTo>
                      <a:pt x="47143" y="0"/>
                    </a:moveTo>
                    <a:lnTo>
                      <a:pt x="2158688" y="0"/>
                    </a:lnTo>
                    <a:cubicBezTo>
                      <a:pt x="2184724" y="0"/>
                      <a:pt x="2205831" y="21107"/>
                      <a:pt x="2205831" y="47143"/>
                    </a:cubicBezTo>
                    <a:lnTo>
                      <a:pt x="2205831" y="1657633"/>
                    </a:lnTo>
                    <a:cubicBezTo>
                      <a:pt x="2205831" y="1670136"/>
                      <a:pt x="2200864" y="1682127"/>
                      <a:pt x="2192023" y="1690968"/>
                    </a:cubicBezTo>
                    <a:cubicBezTo>
                      <a:pt x="2183182" y="1699809"/>
                      <a:pt x="2171191" y="1704776"/>
                      <a:pt x="2158688" y="1704776"/>
                    </a:cubicBezTo>
                    <a:lnTo>
                      <a:pt x="47143" y="1704776"/>
                    </a:lnTo>
                    <a:cubicBezTo>
                      <a:pt x="34640" y="1704776"/>
                      <a:pt x="22649" y="1699809"/>
                      <a:pt x="13808" y="1690968"/>
                    </a:cubicBezTo>
                    <a:cubicBezTo>
                      <a:pt x="4967" y="1682127"/>
                      <a:pt x="0" y="1670136"/>
                      <a:pt x="0" y="1657633"/>
                    </a:cubicBezTo>
                    <a:lnTo>
                      <a:pt x="0" y="47143"/>
                    </a:lnTo>
                    <a:cubicBezTo>
                      <a:pt x="0" y="21107"/>
                      <a:pt x="21107" y="0"/>
                      <a:pt x="47143" y="0"/>
                    </a:cubicBezTo>
                    <a:close/>
                  </a:path>
                </a:pathLst>
              </a:custGeom>
              <a:solidFill>
                <a:srgbClr val="FFDE59">
                  <a:alpha val="76863"/>
                </a:srgbClr>
              </a:solidFill>
            </p:spPr>
          </p:sp>
          <p:sp>
            <p:nvSpPr>
              <p:cNvPr name="TextBox 17" id="17"/>
              <p:cNvSpPr txBox="true"/>
              <p:nvPr/>
            </p:nvSpPr>
            <p:spPr>
              <a:xfrm>
                <a:off x="0" y="-47625"/>
                <a:ext cx="2205831" cy="1752401"/>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557892" y="555793"/>
              <a:ext cx="10184697" cy="7458081"/>
            </a:xfrm>
            <a:prstGeom prst="rect">
              <a:avLst/>
            </a:prstGeom>
          </p:spPr>
          <p:txBody>
            <a:bodyPr anchor="t" rtlCol="false" tIns="0" lIns="0" bIns="0" rIns="0">
              <a:spAutoFit/>
            </a:bodyPr>
            <a:lstStyle/>
            <a:p>
              <a:pPr algn="l">
                <a:lnSpc>
                  <a:spcPts val="3428"/>
                </a:lnSpc>
              </a:pPr>
              <a:r>
                <a:rPr lang="en-US" sz="2810">
                  <a:solidFill>
                    <a:srgbClr val="000000"/>
                  </a:solidFill>
                  <a:latin typeface="Poppins"/>
                  <a:ea typeface="Poppins"/>
                  <a:cs typeface="Poppins"/>
                  <a:sym typeface="Poppins"/>
                </a:rPr>
                <a:t>This analysis explores data from 705 different Survivor contestants across 44 seasons, focusing on how different factors like age, hometown, and profession influence their in-game performance. </a:t>
              </a:r>
            </a:p>
            <a:p>
              <a:pPr algn="l">
                <a:lnSpc>
                  <a:spcPts val="3428"/>
                </a:lnSpc>
              </a:pPr>
            </a:p>
            <a:p>
              <a:pPr algn="l">
                <a:lnSpc>
                  <a:spcPts val="3428"/>
                </a:lnSpc>
              </a:pPr>
              <a:r>
                <a:rPr lang="en-US" sz="2810">
                  <a:solidFill>
                    <a:srgbClr val="000000"/>
                  </a:solidFill>
                  <a:latin typeface="Poppins"/>
                  <a:ea typeface="Poppins"/>
                  <a:cs typeface="Poppins"/>
                  <a:sym typeface="Poppins"/>
                </a:rPr>
                <a:t>I took two datasets, a Wikipedia one containing player traits such as age and home state, and combined it with another fan-created database focused on performance metrics such as Challenge Wins and Votes Cast Against in order to perform this analysis.</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054443" y="1536345"/>
            <a:ext cx="7018629" cy="3940459"/>
          </a:xfrm>
          <a:custGeom>
            <a:avLst/>
            <a:gdLst/>
            <a:ahLst/>
            <a:cxnLst/>
            <a:rect r="r" b="b" t="t" l="l"/>
            <a:pathLst>
              <a:path h="3940459" w="7018629">
                <a:moveTo>
                  <a:pt x="0" y="0"/>
                </a:moveTo>
                <a:lnTo>
                  <a:pt x="7018629" y="0"/>
                </a:lnTo>
                <a:lnTo>
                  <a:pt x="7018629" y="3940459"/>
                </a:lnTo>
                <a:lnTo>
                  <a:pt x="0" y="3940459"/>
                </a:lnTo>
                <a:lnTo>
                  <a:pt x="0" y="0"/>
                </a:lnTo>
                <a:close/>
              </a:path>
            </a:pathLst>
          </a:custGeom>
          <a:blipFill>
            <a:blip r:embed="rId2"/>
            <a:stretch>
              <a:fillRect l="0" t="0" r="0" b="0"/>
            </a:stretch>
          </a:blipFill>
        </p:spPr>
      </p:sp>
      <p:sp>
        <p:nvSpPr>
          <p:cNvPr name="Freeform 3" id="3"/>
          <p:cNvSpPr/>
          <p:nvPr/>
        </p:nvSpPr>
        <p:spPr>
          <a:xfrm flipH="false" flipV="false" rot="0">
            <a:off x="11026786" y="5143500"/>
            <a:ext cx="7046286" cy="3945920"/>
          </a:xfrm>
          <a:custGeom>
            <a:avLst/>
            <a:gdLst/>
            <a:ahLst/>
            <a:cxnLst/>
            <a:rect r="r" b="b" t="t" l="l"/>
            <a:pathLst>
              <a:path h="3945920" w="7046286">
                <a:moveTo>
                  <a:pt x="0" y="0"/>
                </a:moveTo>
                <a:lnTo>
                  <a:pt x="7046286" y="0"/>
                </a:lnTo>
                <a:lnTo>
                  <a:pt x="7046286" y="3945920"/>
                </a:lnTo>
                <a:lnTo>
                  <a:pt x="0" y="3945920"/>
                </a:lnTo>
                <a:lnTo>
                  <a:pt x="0" y="0"/>
                </a:lnTo>
                <a:close/>
              </a:path>
            </a:pathLst>
          </a:custGeom>
          <a:blipFill>
            <a:blip r:embed="rId3"/>
            <a:stretch>
              <a:fillRect l="0" t="0" r="0" b="0"/>
            </a:stretch>
          </a:blipFill>
        </p:spPr>
      </p:sp>
      <p:sp>
        <p:nvSpPr>
          <p:cNvPr name="TextBox 4" id="4"/>
          <p:cNvSpPr txBox="true"/>
          <p:nvPr/>
        </p:nvSpPr>
        <p:spPr>
          <a:xfrm rot="0">
            <a:off x="416359" y="303604"/>
            <a:ext cx="14590401" cy="1766572"/>
          </a:xfrm>
          <a:prstGeom prst="rect">
            <a:avLst/>
          </a:prstGeom>
        </p:spPr>
        <p:txBody>
          <a:bodyPr anchor="t" rtlCol="false" tIns="0" lIns="0" bIns="0" rIns="0">
            <a:spAutoFit/>
          </a:bodyPr>
          <a:lstStyle/>
          <a:p>
            <a:pPr algn="l">
              <a:lnSpc>
                <a:spcPts val="6642"/>
              </a:lnSpc>
            </a:pPr>
            <a:r>
              <a:rPr lang="en-US" sz="6266" b="true">
                <a:solidFill>
                  <a:srgbClr val="FFDE59"/>
                </a:solidFill>
                <a:latin typeface="Poppins Bold"/>
                <a:ea typeface="Poppins Bold"/>
                <a:cs typeface="Poppins Bold"/>
                <a:sym typeface="Poppins Bold"/>
              </a:rPr>
              <a:t>Survivor Records, Days Played Leaders:</a:t>
            </a:r>
          </a:p>
        </p:txBody>
      </p:sp>
      <p:grpSp>
        <p:nvGrpSpPr>
          <p:cNvPr name="Group 5" id="5"/>
          <p:cNvGrpSpPr/>
          <p:nvPr/>
        </p:nvGrpSpPr>
        <p:grpSpPr>
          <a:xfrm rot="0">
            <a:off x="638037" y="2209354"/>
            <a:ext cx="9722056" cy="4829119"/>
            <a:chOff x="0" y="0"/>
            <a:chExt cx="12962741" cy="6438825"/>
          </a:xfrm>
        </p:grpSpPr>
        <p:grpSp>
          <p:nvGrpSpPr>
            <p:cNvPr name="Group 6" id="6"/>
            <p:cNvGrpSpPr/>
            <p:nvPr/>
          </p:nvGrpSpPr>
          <p:grpSpPr>
            <a:xfrm rot="0">
              <a:off x="0" y="0"/>
              <a:ext cx="12962741" cy="3639002"/>
              <a:chOff x="0" y="0"/>
              <a:chExt cx="2560541" cy="718815"/>
            </a:xfrm>
          </p:grpSpPr>
          <p:sp>
            <p:nvSpPr>
              <p:cNvPr name="Freeform 7" id="7"/>
              <p:cNvSpPr/>
              <p:nvPr/>
            </p:nvSpPr>
            <p:spPr>
              <a:xfrm flipH="false" flipV="false" rot="0">
                <a:off x="0" y="0"/>
                <a:ext cx="2560541" cy="718815"/>
              </a:xfrm>
              <a:custGeom>
                <a:avLst/>
                <a:gdLst/>
                <a:ahLst/>
                <a:cxnLst/>
                <a:rect r="r" b="b" t="t" l="l"/>
                <a:pathLst>
                  <a:path h="718815" w="2560541">
                    <a:moveTo>
                      <a:pt x="40613" y="0"/>
                    </a:moveTo>
                    <a:lnTo>
                      <a:pt x="2519929" y="0"/>
                    </a:lnTo>
                    <a:cubicBezTo>
                      <a:pt x="2530700" y="0"/>
                      <a:pt x="2541030" y="4279"/>
                      <a:pt x="2548646" y="11895"/>
                    </a:cubicBezTo>
                    <a:cubicBezTo>
                      <a:pt x="2556263" y="19511"/>
                      <a:pt x="2560541" y="29841"/>
                      <a:pt x="2560541" y="40613"/>
                    </a:cubicBezTo>
                    <a:lnTo>
                      <a:pt x="2560541" y="678203"/>
                    </a:lnTo>
                    <a:cubicBezTo>
                      <a:pt x="2560541" y="688974"/>
                      <a:pt x="2556263" y="699304"/>
                      <a:pt x="2548646" y="706920"/>
                    </a:cubicBezTo>
                    <a:cubicBezTo>
                      <a:pt x="2541030" y="714536"/>
                      <a:pt x="2530700" y="718815"/>
                      <a:pt x="2519929" y="718815"/>
                    </a:cubicBezTo>
                    <a:lnTo>
                      <a:pt x="40613" y="718815"/>
                    </a:lnTo>
                    <a:cubicBezTo>
                      <a:pt x="29841" y="718815"/>
                      <a:pt x="19511" y="714536"/>
                      <a:pt x="11895" y="706920"/>
                    </a:cubicBezTo>
                    <a:cubicBezTo>
                      <a:pt x="4279" y="699304"/>
                      <a:pt x="0" y="688974"/>
                      <a:pt x="0" y="67820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8" id="8"/>
              <p:cNvSpPr txBox="true"/>
              <p:nvPr/>
            </p:nvSpPr>
            <p:spPr>
              <a:xfrm>
                <a:off x="0" y="-38100"/>
                <a:ext cx="2560541" cy="756915"/>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633541" y="451107"/>
              <a:ext cx="11920973" cy="59877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Most total days played- Career</a:t>
              </a:r>
            </a:p>
            <a:p>
              <a:pPr algn="l">
                <a:lnSpc>
                  <a:spcPts val="3550"/>
                </a:lnSpc>
              </a:pPr>
            </a:p>
            <a:p>
              <a:pPr algn="l">
                <a:lnSpc>
                  <a:spcPts val="3550"/>
                </a:lnSpc>
              </a:pPr>
              <a:r>
                <a:rPr lang="en-US" sz="2910">
                  <a:solidFill>
                    <a:srgbClr val="000000"/>
                  </a:solidFill>
                  <a:latin typeface="Poppins"/>
                  <a:ea typeface="Poppins"/>
                  <a:cs typeface="Poppins"/>
                  <a:sym typeface="Poppins"/>
                </a:rPr>
                <a:t>152</a:t>
              </a:r>
            </a:p>
            <a:p>
              <a:pPr algn="l">
                <a:lnSpc>
                  <a:spcPts val="3550"/>
                </a:lnSpc>
              </a:pPr>
              <a:r>
                <a:rPr lang="en-US" sz="2910">
                  <a:solidFill>
                    <a:srgbClr val="000000"/>
                  </a:solidFill>
                  <a:latin typeface="Poppins"/>
                  <a:ea typeface="Poppins"/>
                  <a:cs typeface="Poppins"/>
                  <a:sym typeface="Poppins"/>
                </a:rPr>
                <a:t>Boston Rob Mariano</a:t>
              </a:r>
            </a:p>
            <a:p>
              <a:pPr algn="l">
                <a:lnSpc>
                  <a:spcPts val="3550"/>
                </a:lnSpc>
              </a:pPr>
              <a:r>
                <a:rPr lang="en-US" sz="2910">
                  <a:solidFill>
                    <a:srgbClr val="000000"/>
                  </a:solidFill>
                  <a:latin typeface="Poppins"/>
                  <a:ea typeface="Poppins"/>
                  <a:cs typeface="Poppins"/>
                  <a:sym typeface="Poppins"/>
                </a:rPr>
                <a:t>S4, S8, S20, S22, S40</a:t>
              </a:r>
            </a:p>
            <a:p>
              <a:pPr algn="l">
                <a:lnSpc>
                  <a:spcPts val="3550"/>
                </a:lnSpc>
              </a:pPr>
            </a:p>
            <a:p>
              <a:pPr algn="l">
                <a:lnSpc>
                  <a:spcPts val="3550"/>
                </a:lnSpc>
              </a:pPr>
            </a:p>
            <a:p>
              <a:pPr algn="l">
                <a:lnSpc>
                  <a:spcPts val="3550"/>
                </a:lnSpc>
              </a:pPr>
            </a:p>
            <a:p>
              <a:pPr algn="l">
                <a:lnSpc>
                  <a:spcPts val="3550"/>
                </a:lnSpc>
              </a:pPr>
            </a:p>
            <a:p>
              <a:pPr algn="l">
                <a:lnSpc>
                  <a:spcPts val="3550"/>
                </a:lnSpc>
              </a:pPr>
            </a:p>
          </p:txBody>
        </p:sp>
      </p:grpSp>
      <p:grpSp>
        <p:nvGrpSpPr>
          <p:cNvPr name="Group 10" id="10"/>
          <p:cNvGrpSpPr/>
          <p:nvPr/>
        </p:nvGrpSpPr>
        <p:grpSpPr>
          <a:xfrm rot="0">
            <a:off x="638037" y="5091030"/>
            <a:ext cx="9722056" cy="5195970"/>
            <a:chOff x="0" y="0"/>
            <a:chExt cx="12962741" cy="6927961"/>
          </a:xfrm>
        </p:grpSpPr>
        <p:grpSp>
          <p:nvGrpSpPr>
            <p:cNvPr name="Group 11" id="11"/>
            <p:cNvGrpSpPr/>
            <p:nvPr/>
          </p:nvGrpSpPr>
          <p:grpSpPr>
            <a:xfrm rot="0">
              <a:off x="0" y="0"/>
              <a:ext cx="12962741" cy="3638142"/>
              <a:chOff x="0" y="0"/>
              <a:chExt cx="2560541" cy="718645"/>
            </a:xfrm>
          </p:grpSpPr>
          <p:sp>
            <p:nvSpPr>
              <p:cNvPr name="Freeform 12" id="12"/>
              <p:cNvSpPr/>
              <p:nvPr/>
            </p:nvSpPr>
            <p:spPr>
              <a:xfrm flipH="false" flipV="false" rot="0">
                <a:off x="0" y="0"/>
                <a:ext cx="2560541" cy="718645"/>
              </a:xfrm>
              <a:custGeom>
                <a:avLst/>
                <a:gdLst/>
                <a:ahLst/>
                <a:cxnLst/>
                <a:rect r="r" b="b" t="t" l="l"/>
                <a:pathLst>
                  <a:path h="718645" w="2560541">
                    <a:moveTo>
                      <a:pt x="40613" y="0"/>
                    </a:moveTo>
                    <a:lnTo>
                      <a:pt x="2519929" y="0"/>
                    </a:lnTo>
                    <a:cubicBezTo>
                      <a:pt x="2530700" y="0"/>
                      <a:pt x="2541030" y="4279"/>
                      <a:pt x="2548646" y="11895"/>
                    </a:cubicBezTo>
                    <a:cubicBezTo>
                      <a:pt x="2556263" y="19511"/>
                      <a:pt x="2560541" y="29841"/>
                      <a:pt x="2560541" y="40613"/>
                    </a:cubicBezTo>
                    <a:lnTo>
                      <a:pt x="2560541" y="678033"/>
                    </a:lnTo>
                    <a:cubicBezTo>
                      <a:pt x="2560541" y="688804"/>
                      <a:pt x="2556263" y="699134"/>
                      <a:pt x="2548646" y="706750"/>
                    </a:cubicBezTo>
                    <a:cubicBezTo>
                      <a:pt x="2541030" y="714367"/>
                      <a:pt x="2530700" y="718645"/>
                      <a:pt x="2519929" y="718645"/>
                    </a:cubicBezTo>
                    <a:lnTo>
                      <a:pt x="40613" y="718645"/>
                    </a:lnTo>
                    <a:cubicBezTo>
                      <a:pt x="29841" y="718645"/>
                      <a:pt x="19511" y="714367"/>
                      <a:pt x="11895" y="706750"/>
                    </a:cubicBezTo>
                    <a:cubicBezTo>
                      <a:pt x="4279" y="699134"/>
                      <a:pt x="0" y="688804"/>
                      <a:pt x="0" y="67803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13" id="13"/>
              <p:cNvSpPr txBox="true"/>
              <p:nvPr/>
            </p:nvSpPr>
            <p:spPr>
              <a:xfrm>
                <a:off x="0" y="-38100"/>
                <a:ext cx="2560541" cy="756745"/>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408227" y="343343"/>
              <a:ext cx="11920973" cy="65846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Most 'exile' days played - Career</a:t>
              </a:r>
            </a:p>
            <a:p>
              <a:pPr algn="l">
                <a:lnSpc>
                  <a:spcPts val="3550"/>
                </a:lnSpc>
              </a:pPr>
            </a:p>
            <a:p>
              <a:pPr algn="l">
                <a:lnSpc>
                  <a:spcPts val="3550"/>
                </a:lnSpc>
              </a:pPr>
              <a:r>
                <a:rPr lang="en-US" sz="2910">
                  <a:solidFill>
                    <a:srgbClr val="000000"/>
                  </a:solidFill>
                  <a:latin typeface="Poppins"/>
                  <a:ea typeface="Poppins"/>
                  <a:cs typeface="Poppins"/>
                  <a:sym typeface="Poppins"/>
                </a:rPr>
                <a:t>36</a:t>
              </a:r>
            </a:p>
            <a:p>
              <a:pPr algn="l">
                <a:lnSpc>
                  <a:spcPts val="3550"/>
                </a:lnSpc>
              </a:pPr>
              <a:r>
                <a:rPr lang="en-US" sz="2910">
                  <a:solidFill>
                    <a:srgbClr val="000000"/>
                  </a:solidFill>
                  <a:latin typeface="Poppins"/>
                  <a:ea typeface="Poppins"/>
                  <a:cs typeface="Poppins"/>
                  <a:sym typeface="Poppins"/>
                </a:rPr>
                <a:t>Natalie Anderson</a:t>
              </a:r>
            </a:p>
            <a:p>
              <a:pPr algn="l">
                <a:lnSpc>
                  <a:spcPts val="3550"/>
                </a:lnSpc>
              </a:pPr>
              <a:r>
                <a:rPr lang="en-US" sz="2910" i="true">
                  <a:solidFill>
                    <a:srgbClr val="000000"/>
                  </a:solidFill>
                  <a:latin typeface="Poppins Italics"/>
                  <a:ea typeface="Poppins Italics"/>
                  <a:cs typeface="Poppins Italics"/>
                  <a:sym typeface="Poppins Italics"/>
                </a:rPr>
                <a:t>S29, S40</a:t>
              </a:r>
            </a:p>
            <a:p>
              <a:pPr algn="l">
                <a:lnSpc>
                  <a:spcPts val="3550"/>
                </a:lnSpc>
              </a:pPr>
            </a:p>
            <a:p>
              <a:pPr algn="l">
                <a:lnSpc>
                  <a:spcPts val="3550"/>
                </a:lnSpc>
              </a:pPr>
            </a:p>
            <a:p>
              <a:pPr algn="l">
                <a:lnSpc>
                  <a:spcPts val="3550"/>
                </a:lnSpc>
              </a:pPr>
            </a:p>
            <a:p>
              <a:pPr algn="l">
                <a:lnSpc>
                  <a:spcPts val="3550"/>
                </a:lnSpc>
              </a:pPr>
            </a:p>
            <a:p>
              <a:pPr algn="l">
                <a:lnSpc>
                  <a:spcPts val="3550"/>
                </a:lnSpc>
              </a:pPr>
            </a:p>
            <a:p>
              <a:pPr algn="l">
                <a:lnSpc>
                  <a:spcPts val="3550"/>
                </a:lnSpc>
              </a:pPr>
            </a:p>
          </p:txBody>
        </p:sp>
      </p:grpSp>
      <p:grpSp>
        <p:nvGrpSpPr>
          <p:cNvPr name="Group 15" id="15"/>
          <p:cNvGrpSpPr/>
          <p:nvPr/>
        </p:nvGrpSpPr>
        <p:grpSpPr>
          <a:xfrm rot="0">
            <a:off x="142772" y="8443266"/>
            <a:ext cx="2543842" cy="1630067"/>
            <a:chOff x="0" y="0"/>
            <a:chExt cx="3391789" cy="2173423"/>
          </a:xfrm>
        </p:grpSpPr>
        <p:sp>
          <p:nvSpPr>
            <p:cNvPr name="Freeform 16" id="16"/>
            <p:cNvSpPr/>
            <p:nvPr/>
          </p:nvSpPr>
          <p:spPr>
            <a:xfrm flipH="false" flipV="false" rot="0">
              <a:off x="0" y="0"/>
              <a:ext cx="3391789" cy="2173423"/>
            </a:xfrm>
            <a:custGeom>
              <a:avLst/>
              <a:gdLst/>
              <a:ahLst/>
              <a:cxnLst/>
              <a:rect r="r" b="b" t="t" l="l"/>
              <a:pathLst>
                <a:path h="2173423" w="3391789">
                  <a:moveTo>
                    <a:pt x="0" y="0"/>
                  </a:moveTo>
                  <a:lnTo>
                    <a:pt x="3391789" y="0"/>
                  </a:lnTo>
                  <a:lnTo>
                    <a:pt x="3391789" y="2173423"/>
                  </a:lnTo>
                  <a:lnTo>
                    <a:pt x="0" y="2173423"/>
                  </a:lnTo>
                  <a:lnTo>
                    <a:pt x="0" y="0"/>
                  </a:lnTo>
                  <a:close/>
                </a:path>
              </a:pathLst>
            </a:custGeom>
            <a:blipFill>
              <a:blip r:embed="rId4"/>
              <a:stretch>
                <a:fillRect l="0" t="0" r="0" b="0"/>
              </a:stretch>
            </a:blipFill>
          </p:spPr>
        </p:sp>
        <p:sp>
          <p:nvSpPr>
            <p:cNvPr name="Freeform 17" id="17"/>
            <p:cNvSpPr/>
            <p:nvPr/>
          </p:nvSpPr>
          <p:spPr>
            <a:xfrm flipH="false" flipV="false" rot="0">
              <a:off x="248059" y="503046"/>
              <a:ext cx="245347" cy="294269"/>
            </a:xfrm>
            <a:custGeom>
              <a:avLst/>
              <a:gdLst/>
              <a:ahLst/>
              <a:cxnLst/>
              <a:rect r="r" b="b" t="t" l="l"/>
              <a:pathLst>
                <a:path h="294269" w="245347">
                  <a:moveTo>
                    <a:pt x="0" y="0"/>
                  </a:moveTo>
                  <a:lnTo>
                    <a:pt x="245346" y="0"/>
                  </a:lnTo>
                  <a:lnTo>
                    <a:pt x="245346" y="294269"/>
                  </a:lnTo>
                  <a:lnTo>
                    <a:pt x="0" y="294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909477" y="503046"/>
              <a:ext cx="230633" cy="294269"/>
            </a:xfrm>
            <a:custGeom>
              <a:avLst/>
              <a:gdLst/>
              <a:ahLst/>
              <a:cxnLst/>
              <a:rect r="r" b="b" t="t" l="l"/>
              <a:pathLst>
                <a:path h="294269" w="230633">
                  <a:moveTo>
                    <a:pt x="0" y="0"/>
                  </a:moveTo>
                  <a:lnTo>
                    <a:pt x="230633" y="0"/>
                  </a:lnTo>
                  <a:lnTo>
                    <a:pt x="230633" y="294269"/>
                  </a:lnTo>
                  <a:lnTo>
                    <a:pt x="0" y="2942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603914" y="13398"/>
              <a:ext cx="235297" cy="295972"/>
            </a:xfrm>
            <a:custGeom>
              <a:avLst/>
              <a:gdLst/>
              <a:ahLst/>
              <a:cxnLst/>
              <a:rect r="r" b="b" t="t" l="l"/>
              <a:pathLst>
                <a:path h="295972" w="235297">
                  <a:moveTo>
                    <a:pt x="0" y="0"/>
                  </a:moveTo>
                  <a:lnTo>
                    <a:pt x="235297" y="0"/>
                  </a:lnTo>
                  <a:lnTo>
                    <a:pt x="235297" y="295971"/>
                  </a:lnTo>
                  <a:lnTo>
                    <a:pt x="0" y="2959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814512" y="1709505"/>
              <a:ext cx="329343" cy="322756"/>
            </a:xfrm>
            <a:custGeom>
              <a:avLst/>
              <a:gdLst/>
              <a:ahLst/>
              <a:cxnLst/>
              <a:rect r="r" b="b" t="t" l="l"/>
              <a:pathLst>
                <a:path h="322756" w="329343">
                  <a:moveTo>
                    <a:pt x="0" y="0"/>
                  </a:moveTo>
                  <a:lnTo>
                    <a:pt x="329343" y="0"/>
                  </a:lnTo>
                  <a:lnTo>
                    <a:pt x="329343" y="322756"/>
                  </a:lnTo>
                  <a:lnTo>
                    <a:pt x="0" y="3227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2226810" y="1682197"/>
              <a:ext cx="377371" cy="377371"/>
            </a:xfrm>
            <a:custGeom>
              <a:avLst/>
              <a:gdLst/>
              <a:ahLst/>
              <a:cxnLst/>
              <a:rect r="r" b="b" t="t" l="l"/>
              <a:pathLst>
                <a:path h="377371" w="377371">
                  <a:moveTo>
                    <a:pt x="0" y="0"/>
                  </a:moveTo>
                  <a:lnTo>
                    <a:pt x="377371" y="0"/>
                  </a:lnTo>
                  <a:lnTo>
                    <a:pt x="377371" y="377371"/>
                  </a:lnTo>
                  <a:lnTo>
                    <a:pt x="0" y="377371"/>
                  </a:lnTo>
                  <a:lnTo>
                    <a:pt x="0" y="0"/>
                  </a:lnTo>
                  <a:close/>
                </a:path>
              </a:pathLst>
            </a:custGeom>
            <a:blipFill>
              <a:blip r:embed="rId13"/>
              <a:stretch>
                <a:fillRect l="0" t="0" r="0" b="0"/>
              </a:stretch>
            </a:blipFill>
          </p:spPr>
        </p:sp>
        <p:sp>
          <p:nvSpPr>
            <p:cNvPr name="TextBox 22" id="22"/>
            <p:cNvSpPr txBox="true"/>
            <p:nvPr/>
          </p:nvSpPr>
          <p:spPr>
            <a:xfrm rot="0">
              <a:off x="1249620" y="1893411"/>
              <a:ext cx="892550" cy="158780"/>
            </a:xfrm>
            <a:prstGeom prst="rect">
              <a:avLst/>
            </a:prstGeom>
          </p:spPr>
          <p:txBody>
            <a:bodyPr anchor="t" rtlCol="false" tIns="0" lIns="0" bIns="0" rIns="0">
              <a:spAutoFit/>
            </a:bodyPr>
            <a:lstStyle/>
            <a:p>
              <a:pPr algn="ctr">
                <a:lnSpc>
                  <a:spcPts val="1064"/>
                </a:lnSpc>
                <a:spcBef>
                  <a:spcPct val="0"/>
                </a:spcBef>
              </a:pPr>
              <a:r>
                <a:rPr lang="en-US" sz="760">
                  <a:solidFill>
                    <a:srgbClr val="FFFFFF"/>
                  </a:solidFill>
                  <a:latin typeface="Canva Sans"/>
                  <a:ea typeface="Canva Sans"/>
                  <a:cs typeface="Canva Sans"/>
                  <a:sym typeface="Canva Sans"/>
                </a:rPr>
                <a:t>OUT-ANALYZE</a:t>
              </a:r>
            </a:p>
          </p:txBody>
        </p:sp>
        <p:sp>
          <p:nvSpPr>
            <p:cNvPr name="TextBox 23" id="23"/>
            <p:cNvSpPr txBox="true"/>
            <p:nvPr/>
          </p:nvSpPr>
          <p:spPr>
            <a:xfrm rot="1449280">
              <a:off x="2041455" y="148534"/>
              <a:ext cx="751979" cy="312980"/>
            </a:xfrm>
            <a:prstGeom prst="rect">
              <a:avLst/>
            </a:prstGeom>
          </p:spPr>
          <p:txBody>
            <a:bodyPr anchor="t" rtlCol="false" tIns="0" lIns="0" bIns="0" rIns="0">
              <a:spAutoFit/>
            </a:bodyPr>
            <a:lstStyle/>
            <a:p>
              <a:pPr algn="ctr">
                <a:lnSpc>
                  <a:spcPts val="1050"/>
                </a:lnSpc>
                <a:spcBef>
                  <a:spcPct val="0"/>
                </a:spcBef>
              </a:pPr>
              <a:r>
                <a:rPr lang="en-US" sz="750">
                  <a:solidFill>
                    <a:srgbClr val="FFFFFF"/>
                  </a:solidFill>
                  <a:latin typeface="Canva Sans"/>
                  <a:ea typeface="Canva Sans"/>
                  <a:cs typeface="Canva Sans"/>
                  <a:sym typeface="Canva Sans"/>
                </a:rPr>
                <a:t>OUT-GRAPH</a:t>
              </a:r>
            </a:p>
          </p:txBody>
        </p:sp>
        <p:sp>
          <p:nvSpPr>
            <p:cNvPr name="TextBox 24" id="24"/>
            <p:cNvSpPr txBox="true"/>
            <p:nvPr/>
          </p:nvSpPr>
          <p:spPr>
            <a:xfrm rot="-1333155">
              <a:off x="608769" y="152872"/>
              <a:ext cx="737227" cy="304177"/>
            </a:xfrm>
            <a:prstGeom prst="rect">
              <a:avLst/>
            </a:prstGeom>
          </p:spPr>
          <p:txBody>
            <a:bodyPr anchor="t" rtlCol="false" tIns="0" lIns="0" bIns="0" rIns="0">
              <a:spAutoFit/>
            </a:bodyPr>
            <a:lstStyle/>
            <a:p>
              <a:pPr algn="ctr">
                <a:lnSpc>
                  <a:spcPts val="1050"/>
                </a:lnSpc>
                <a:spcBef>
                  <a:spcPct val="0"/>
                </a:spcBef>
              </a:pPr>
              <a:r>
                <a:rPr lang="en-US" sz="750">
                  <a:solidFill>
                    <a:srgbClr val="FFFFFF"/>
                  </a:solidFill>
                  <a:latin typeface="Canva Sans"/>
                  <a:ea typeface="Canva Sans"/>
                  <a:cs typeface="Canva Sans"/>
                  <a:sym typeface="Canva Sans"/>
                </a:rPr>
                <a:t>OUT-CLEAN</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172321" y="1340402"/>
            <a:ext cx="6725572" cy="5118908"/>
          </a:xfrm>
          <a:custGeom>
            <a:avLst/>
            <a:gdLst/>
            <a:ahLst/>
            <a:cxnLst/>
            <a:rect r="r" b="b" t="t" l="l"/>
            <a:pathLst>
              <a:path h="5118908" w="6725572">
                <a:moveTo>
                  <a:pt x="0" y="0"/>
                </a:moveTo>
                <a:lnTo>
                  <a:pt x="6725572" y="0"/>
                </a:lnTo>
                <a:lnTo>
                  <a:pt x="6725572" y="5118907"/>
                </a:lnTo>
                <a:lnTo>
                  <a:pt x="0" y="5118907"/>
                </a:lnTo>
                <a:lnTo>
                  <a:pt x="0" y="0"/>
                </a:lnTo>
                <a:close/>
              </a:path>
            </a:pathLst>
          </a:custGeom>
          <a:blipFill>
            <a:blip r:embed="rId2"/>
            <a:stretch>
              <a:fillRect l="0" t="0" r="0" b="0"/>
            </a:stretch>
          </a:blipFill>
        </p:spPr>
      </p:sp>
      <p:sp>
        <p:nvSpPr>
          <p:cNvPr name="Freeform 3" id="3"/>
          <p:cNvSpPr/>
          <p:nvPr/>
        </p:nvSpPr>
        <p:spPr>
          <a:xfrm flipH="false" flipV="false" rot="0">
            <a:off x="11177296" y="5154230"/>
            <a:ext cx="6720597" cy="3808338"/>
          </a:xfrm>
          <a:custGeom>
            <a:avLst/>
            <a:gdLst/>
            <a:ahLst/>
            <a:cxnLst/>
            <a:rect r="r" b="b" t="t" l="l"/>
            <a:pathLst>
              <a:path h="3808338" w="6720597">
                <a:moveTo>
                  <a:pt x="0" y="0"/>
                </a:moveTo>
                <a:lnTo>
                  <a:pt x="6720597" y="0"/>
                </a:lnTo>
                <a:lnTo>
                  <a:pt x="6720597" y="3808339"/>
                </a:lnTo>
                <a:lnTo>
                  <a:pt x="0" y="3808339"/>
                </a:lnTo>
                <a:lnTo>
                  <a:pt x="0" y="0"/>
                </a:lnTo>
                <a:close/>
              </a:path>
            </a:pathLst>
          </a:custGeom>
          <a:blipFill>
            <a:blip r:embed="rId3"/>
            <a:stretch>
              <a:fillRect l="0" t="0" r="0" b="0"/>
            </a:stretch>
          </a:blipFill>
        </p:spPr>
      </p:sp>
      <p:sp>
        <p:nvSpPr>
          <p:cNvPr name="TextBox 4" id="4"/>
          <p:cNvSpPr txBox="true"/>
          <p:nvPr/>
        </p:nvSpPr>
        <p:spPr>
          <a:xfrm rot="0">
            <a:off x="722530" y="606878"/>
            <a:ext cx="9553070" cy="1766572"/>
          </a:xfrm>
          <a:prstGeom prst="rect">
            <a:avLst/>
          </a:prstGeom>
        </p:spPr>
        <p:txBody>
          <a:bodyPr anchor="t" rtlCol="false" tIns="0" lIns="0" bIns="0" rIns="0">
            <a:spAutoFit/>
          </a:bodyPr>
          <a:lstStyle/>
          <a:p>
            <a:pPr algn="l">
              <a:lnSpc>
                <a:spcPts val="6642"/>
              </a:lnSpc>
            </a:pPr>
            <a:r>
              <a:rPr lang="en-US" sz="6266" b="true">
                <a:solidFill>
                  <a:srgbClr val="FFDE59"/>
                </a:solidFill>
                <a:latin typeface="Poppins Bold"/>
                <a:ea typeface="Poppins Bold"/>
                <a:cs typeface="Poppins Bold"/>
                <a:sym typeface="Poppins Bold"/>
              </a:rPr>
              <a:t>Survivor Records, Statistical Favorites:</a:t>
            </a:r>
          </a:p>
        </p:txBody>
      </p:sp>
      <p:grpSp>
        <p:nvGrpSpPr>
          <p:cNvPr name="Group 5" id="5"/>
          <p:cNvGrpSpPr/>
          <p:nvPr/>
        </p:nvGrpSpPr>
        <p:grpSpPr>
          <a:xfrm rot="0">
            <a:off x="553544" y="2373450"/>
            <a:ext cx="9722056" cy="5075336"/>
            <a:chOff x="0" y="0"/>
            <a:chExt cx="12962741" cy="6767115"/>
          </a:xfrm>
        </p:grpSpPr>
        <p:grpSp>
          <p:nvGrpSpPr>
            <p:cNvPr name="Group 6" id="6"/>
            <p:cNvGrpSpPr/>
            <p:nvPr/>
          </p:nvGrpSpPr>
          <p:grpSpPr>
            <a:xfrm rot="0">
              <a:off x="0" y="0"/>
              <a:ext cx="12962741" cy="3489094"/>
              <a:chOff x="0" y="0"/>
              <a:chExt cx="2560541" cy="689204"/>
            </a:xfrm>
          </p:grpSpPr>
          <p:sp>
            <p:nvSpPr>
              <p:cNvPr name="Freeform 7" id="7"/>
              <p:cNvSpPr/>
              <p:nvPr/>
            </p:nvSpPr>
            <p:spPr>
              <a:xfrm flipH="false" flipV="false" rot="0">
                <a:off x="0" y="0"/>
                <a:ext cx="2560541" cy="689204"/>
              </a:xfrm>
              <a:custGeom>
                <a:avLst/>
                <a:gdLst/>
                <a:ahLst/>
                <a:cxnLst/>
                <a:rect r="r" b="b" t="t" l="l"/>
                <a:pathLst>
                  <a:path h="689204" w="2560541">
                    <a:moveTo>
                      <a:pt x="40613" y="0"/>
                    </a:moveTo>
                    <a:lnTo>
                      <a:pt x="2519929" y="0"/>
                    </a:lnTo>
                    <a:cubicBezTo>
                      <a:pt x="2530700" y="0"/>
                      <a:pt x="2541030" y="4279"/>
                      <a:pt x="2548646" y="11895"/>
                    </a:cubicBezTo>
                    <a:cubicBezTo>
                      <a:pt x="2556263" y="19511"/>
                      <a:pt x="2560541" y="29841"/>
                      <a:pt x="2560541" y="40613"/>
                    </a:cubicBezTo>
                    <a:lnTo>
                      <a:pt x="2560541" y="648591"/>
                    </a:lnTo>
                    <a:cubicBezTo>
                      <a:pt x="2560541" y="659362"/>
                      <a:pt x="2556263" y="669692"/>
                      <a:pt x="2548646" y="677309"/>
                    </a:cubicBezTo>
                    <a:cubicBezTo>
                      <a:pt x="2541030" y="684925"/>
                      <a:pt x="2530700" y="689204"/>
                      <a:pt x="2519929" y="689204"/>
                    </a:cubicBezTo>
                    <a:lnTo>
                      <a:pt x="40613" y="689204"/>
                    </a:lnTo>
                    <a:cubicBezTo>
                      <a:pt x="29841" y="689204"/>
                      <a:pt x="19511" y="684925"/>
                      <a:pt x="11895" y="677309"/>
                    </a:cubicBezTo>
                    <a:cubicBezTo>
                      <a:pt x="4279" y="669692"/>
                      <a:pt x="0" y="659362"/>
                      <a:pt x="0" y="648591"/>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8" id="8"/>
              <p:cNvSpPr txBox="true"/>
              <p:nvPr/>
            </p:nvSpPr>
            <p:spPr>
              <a:xfrm>
                <a:off x="0" y="-38100"/>
                <a:ext cx="2560541" cy="727304"/>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408227" y="182497"/>
              <a:ext cx="11920973" cy="65846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Survival average (SurvAv): Single-season</a:t>
              </a:r>
            </a:p>
            <a:p>
              <a:pPr algn="l">
                <a:lnSpc>
                  <a:spcPts val="3550"/>
                </a:lnSpc>
              </a:pPr>
            </a:p>
            <a:p>
              <a:pPr algn="l">
                <a:lnSpc>
                  <a:spcPts val="3550"/>
                </a:lnSpc>
              </a:pPr>
              <a:r>
                <a:rPr lang="en-US" sz="2910">
                  <a:solidFill>
                    <a:srgbClr val="000000"/>
                  </a:solidFill>
                  <a:latin typeface="Poppins"/>
                  <a:ea typeface="Poppins"/>
                  <a:cs typeface="Poppins"/>
                  <a:sym typeface="Poppins"/>
                </a:rPr>
                <a:t>17.81</a:t>
              </a:r>
            </a:p>
            <a:p>
              <a:pPr algn="l">
                <a:lnSpc>
                  <a:spcPts val="3550"/>
                </a:lnSpc>
              </a:pPr>
              <a:r>
                <a:rPr lang="en-US" sz="2910">
                  <a:solidFill>
                    <a:srgbClr val="000000"/>
                  </a:solidFill>
                  <a:latin typeface="Poppins"/>
                  <a:ea typeface="Poppins"/>
                  <a:cs typeface="Poppins"/>
                  <a:sym typeface="Poppins"/>
                </a:rPr>
                <a:t>Tom Westman</a:t>
              </a:r>
            </a:p>
            <a:p>
              <a:pPr algn="l">
                <a:lnSpc>
                  <a:spcPts val="3550"/>
                </a:lnSpc>
              </a:pPr>
              <a:r>
                <a:rPr lang="en-US" sz="2910" i="true">
                  <a:solidFill>
                    <a:srgbClr val="000000"/>
                  </a:solidFill>
                  <a:latin typeface="Poppins Italics"/>
                  <a:ea typeface="Poppins Italics"/>
                  <a:cs typeface="Poppins Italics"/>
                  <a:sym typeface="Poppins Italics"/>
                </a:rPr>
                <a:t>S10: Palau</a:t>
              </a:r>
            </a:p>
            <a:p>
              <a:pPr algn="l">
                <a:lnSpc>
                  <a:spcPts val="3550"/>
                </a:lnSpc>
              </a:pPr>
            </a:p>
            <a:p>
              <a:pPr algn="l">
                <a:lnSpc>
                  <a:spcPts val="3550"/>
                </a:lnSpc>
              </a:pPr>
            </a:p>
            <a:p>
              <a:pPr algn="l">
                <a:lnSpc>
                  <a:spcPts val="3550"/>
                </a:lnSpc>
              </a:pPr>
            </a:p>
            <a:p>
              <a:pPr algn="l">
                <a:lnSpc>
                  <a:spcPts val="3550"/>
                </a:lnSpc>
              </a:pPr>
            </a:p>
            <a:p>
              <a:pPr algn="l">
                <a:lnSpc>
                  <a:spcPts val="3550"/>
                </a:lnSpc>
              </a:pPr>
            </a:p>
            <a:p>
              <a:pPr algn="l">
                <a:lnSpc>
                  <a:spcPts val="3550"/>
                </a:lnSpc>
              </a:pPr>
            </a:p>
          </p:txBody>
        </p:sp>
      </p:grpSp>
      <p:grpSp>
        <p:nvGrpSpPr>
          <p:cNvPr name="Group 10" id="10"/>
          <p:cNvGrpSpPr/>
          <p:nvPr/>
        </p:nvGrpSpPr>
        <p:grpSpPr>
          <a:xfrm rot="0">
            <a:off x="553544" y="5154230"/>
            <a:ext cx="9722056" cy="5643645"/>
            <a:chOff x="0" y="0"/>
            <a:chExt cx="12962741" cy="7524861"/>
          </a:xfrm>
        </p:grpSpPr>
        <p:grpSp>
          <p:nvGrpSpPr>
            <p:cNvPr name="Group 11" id="11"/>
            <p:cNvGrpSpPr/>
            <p:nvPr/>
          </p:nvGrpSpPr>
          <p:grpSpPr>
            <a:xfrm rot="0">
              <a:off x="0" y="0"/>
              <a:ext cx="12962741" cy="3638142"/>
              <a:chOff x="0" y="0"/>
              <a:chExt cx="2560541" cy="718645"/>
            </a:xfrm>
          </p:grpSpPr>
          <p:sp>
            <p:nvSpPr>
              <p:cNvPr name="Freeform 12" id="12"/>
              <p:cNvSpPr/>
              <p:nvPr/>
            </p:nvSpPr>
            <p:spPr>
              <a:xfrm flipH="false" flipV="false" rot="0">
                <a:off x="0" y="0"/>
                <a:ext cx="2560541" cy="718645"/>
              </a:xfrm>
              <a:custGeom>
                <a:avLst/>
                <a:gdLst/>
                <a:ahLst/>
                <a:cxnLst/>
                <a:rect r="r" b="b" t="t" l="l"/>
                <a:pathLst>
                  <a:path h="718645" w="2560541">
                    <a:moveTo>
                      <a:pt x="40613" y="0"/>
                    </a:moveTo>
                    <a:lnTo>
                      <a:pt x="2519929" y="0"/>
                    </a:lnTo>
                    <a:cubicBezTo>
                      <a:pt x="2530700" y="0"/>
                      <a:pt x="2541030" y="4279"/>
                      <a:pt x="2548646" y="11895"/>
                    </a:cubicBezTo>
                    <a:cubicBezTo>
                      <a:pt x="2556263" y="19511"/>
                      <a:pt x="2560541" y="29841"/>
                      <a:pt x="2560541" y="40613"/>
                    </a:cubicBezTo>
                    <a:lnTo>
                      <a:pt x="2560541" y="678033"/>
                    </a:lnTo>
                    <a:cubicBezTo>
                      <a:pt x="2560541" y="688804"/>
                      <a:pt x="2556263" y="699134"/>
                      <a:pt x="2548646" y="706750"/>
                    </a:cubicBezTo>
                    <a:cubicBezTo>
                      <a:pt x="2541030" y="714367"/>
                      <a:pt x="2530700" y="718645"/>
                      <a:pt x="2519929" y="718645"/>
                    </a:cubicBezTo>
                    <a:lnTo>
                      <a:pt x="40613" y="718645"/>
                    </a:lnTo>
                    <a:cubicBezTo>
                      <a:pt x="29841" y="718645"/>
                      <a:pt x="19511" y="714367"/>
                      <a:pt x="11895" y="706750"/>
                    </a:cubicBezTo>
                    <a:cubicBezTo>
                      <a:pt x="4279" y="699134"/>
                      <a:pt x="0" y="688804"/>
                      <a:pt x="0" y="67803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13" id="13"/>
              <p:cNvSpPr txBox="true"/>
              <p:nvPr/>
            </p:nvSpPr>
            <p:spPr>
              <a:xfrm>
                <a:off x="0" y="-38100"/>
                <a:ext cx="2560541" cy="756745"/>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408227" y="343343"/>
              <a:ext cx="11920973" cy="71815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Survival score (SurvSc): Single-season</a:t>
              </a:r>
            </a:p>
            <a:p>
              <a:pPr algn="l">
                <a:lnSpc>
                  <a:spcPts val="3550"/>
                </a:lnSpc>
              </a:pPr>
            </a:p>
            <a:p>
              <a:pPr algn="l">
                <a:lnSpc>
                  <a:spcPts val="3550"/>
                </a:lnSpc>
              </a:pPr>
              <a:r>
                <a:rPr lang="en-US" sz="2910">
                  <a:solidFill>
                    <a:srgbClr val="000000"/>
                  </a:solidFill>
                  <a:latin typeface="Poppins"/>
                  <a:ea typeface="Poppins"/>
                  <a:cs typeface="Poppins"/>
                  <a:sym typeface="Poppins"/>
                </a:rPr>
                <a:t>2.26</a:t>
              </a:r>
            </a:p>
            <a:p>
              <a:pPr algn="l">
                <a:lnSpc>
                  <a:spcPts val="3550"/>
                </a:lnSpc>
              </a:pPr>
              <a:r>
                <a:rPr lang="en-US" sz="2910">
                  <a:solidFill>
                    <a:srgbClr val="000000"/>
                  </a:solidFill>
                  <a:latin typeface="Poppins"/>
                  <a:ea typeface="Poppins"/>
                  <a:cs typeface="Poppins"/>
                  <a:sym typeface="Poppins"/>
                </a:rPr>
                <a:t>J.T. Thomas</a:t>
              </a:r>
            </a:p>
            <a:p>
              <a:pPr algn="l">
                <a:lnSpc>
                  <a:spcPts val="3550"/>
                </a:lnSpc>
              </a:pPr>
              <a:r>
                <a:rPr lang="en-US" sz="2910">
                  <a:solidFill>
                    <a:srgbClr val="000000"/>
                  </a:solidFill>
                  <a:latin typeface="Poppins"/>
                  <a:ea typeface="Poppins"/>
                  <a:cs typeface="Poppins"/>
                  <a:sym typeface="Poppins"/>
                </a:rPr>
                <a:t>S18: Tocantins</a:t>
              </a:r>
            </a:p>
            <a:p>
              <a:pPr algn="l">
                <a:lnSpc>
                  <a:spcPts val="3550"/>
                </a:lnSpc>
              </a:pPr>
            </a:p>
            <a:p>
              <a:pPr algn="l">
                <a:lnSpc>
                  <a:spcPts val="3550"/>
                </a:lnSpc>
              </a:pPr>
            </a:p>
            <a:p>
              <a:pPr algn="l">
                <a:lnSpc>
                  <a:spcPts val="3550"/>
                </a:lnSpc>
              </a:pPr>
            </a:p>
            <a:p>
              <a:pPr algn="l">
                <a:lnSpc>
                  <a:spcPts val="3550"/>
                </a:lnSpc>
              </a:pPr>
            </a:p>
            <a:p>
              <a:pPr algn="l">
                <a:lnSpc>
                  <a:spcPts val="3550"/>
                </a:lnSpc>
              </a:pPr>
            </a:p>
            <a:p>
              <a:pPr algn="l">
                <a:lnSpc>
                  <a:spcPts val="3550"/>
                </a:lnSpc>
              </a:pPr>
            </a:p>
            <a:p>
              <a:pPr algn="l">
                <a:lnSpc>
                  <a:spcPts val="3550"/>
                </a:lnSpc>
              </a:pPr>
            </a:p>
          </p:txBody>
        </p:sp>
      </p:grpSp>
      <p:grpSp>
        <p:nvGrpSpPr>
          <p:cNvPr name="Group 15" id="15"/>
          <p:cNvGrpSpPr/>
          <p:nvPr/>
        </p:nvGrpSpPr>
        <p:grpSpPr>
          <a:xfrm rot="0">
            <a:off x="159922" y="8488163"/>
            <a:ext cx="2656710" cy="1702392"/>
            <a:chOff x="0" y="0"/>
            <a:chExt cx="3542280" cy="2269856"/>
          </a:xfrm>
        </p:grpSpPr>
        <p:sp>
          <p:nvSpPr>
            <p:cNvPr name="Freeform 16" id="16"/>
            <p:cNvSpPr/>
            <p:nvPr/>
          </p:nvSpPr>
          <p:spPr>
            <a:xfrm flipH="false" flipV="false" rot="0">
              <a:off x="0" y="0"/>
              <a:ext cx="3542280" cy="2269856"/>
            </a:xfrm>
            <a:custGeom>
              <a:avLst/>
              <a:gdLst/>
              <a:ahLst/>
              <a:cxnLst/>
              <a:rect r="r" b="b" t="t" l="l"/>
              <a:pathLst>
                <a:path h="2269856" w="3542280">
                  <a:moveTo>
                    <a:pt x="0" y="0"/>
                  </a:moveTo>
                  <a:lnTo>
                    <a:pt x="3542280" y="0"/>
                  </a:lnTo>
                  <a:lnTo>
                    <a:pt x="3542280" y="2269856"/>
                  </a:lnTo>
                  <a:lnTo>
                    <a:pt x="0" y="2269856"/>
                  </a:lnTo>
                  <a:lnTo>
                    <a:pt x="0" y="0"/>
                  </a:lnTo>
                  <a:close/>
                </a:path>
              </a:pathLst>
            </a:custGeom>
            <a:blipFill>
              <a:blip r:embed="rId4"/>
              <a:stretch>
                <a:fillRect l="0" t="0" r="0" b="0"/>
              </a:stretch>
            </a:blipFill>
          </p:spPr>
        </p:sp>
        <p:sp>
          <p:nvSpPr>
            <p:cNvPr name="Freeform 17" id="17"/>
            <p:cNvSpPr/>
            <p:nvPr/>
          </p:nvSpPr>
          <p:spPr>
            <a:xfrm flipH="false" flipV="false" rot="0">
              <a:off x="259065" y="525366"/>
              <a:ext cx="256233" cy="307325"/>
            </a:xfrm>
            <a:custGeom>
              <a:avLst/>
              <a:gdLst/>
              <a:ahLst/>
              <a:cxnLst/>
              <a:rect r="r" b="b" t="t" l="l"/>
              <a:pathLst>
                <a:path h="307325" w="256233">
                  <a:moveTo>
                    <a:pt x="0" y="0"/>
                  </a:moveTo>
                  <a:lnTo>
                    <a:pt x="256232" y="0"/>
                  </a:lnTo>
                  <a:lnTo>
                    <a:pt x="256232" y="307325"/>
                  </a:lnTo>
                  <a:lnTo>
                    <a:pt x="0" y="307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3038568" y="525366"/>
              <a:ext cx="240866" cy="307325"/>
            </a:xfrm>
            <a:custGeom>
              <a:avLst/>
              <a:gdLst/>
              <a:ahLst/>
              <a:cxnLst/>
              <a:rect r="r" b="b" t="t" l="l"/>
              <a:pathLst>
                <a:path h="307325" w="240866">
                  <a:moveTo>
                    <a:pt x="0" y="0"/>
                  </a:moveTo>
                  <a:lnTo>
                    <a:pt x="240866" y="0"/>
                  </a:lnTo>
                  <a:lnTo>
                    <a:pt x="240866" y="307325"/>
                  </a:lnTo>
                  <a:lnTo>
                    <a:pt x="0" y="3073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675078" y="13992"/>
              <a:ext cx="245737" cy="309104"/>
            </a:xfrm>
            <a:custGeom>
              <a:avLst/>
              <a:gdLst/>
              <a:ahLst/>
              <a:cxnLst/>
              <a:rect r="r" b="b" t="t" l="l"/>
              <a:pathLst>
                <a:path h="309104" w="245737">
                  <a:moveTo>
                    <a:pt x="0" y="0"/>
                  </a:moveTo>
                  <a:lnTo>
                    <a:pt x="245738" y="0"/>
                  </a:lnTo>
                  <a:lnTo>
                    <a:pt x="245738" y="309104"/>
                  </a:lnTo>
                  <a:lnTo>
                    <a:pt x="0" y="3091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850651" y="1785354"/>
              <a:ext cx="343956" cy="337077"/>
            </a:xfrm>
            <a:custGeom>
              <a:avLst/>
              <a:gdLst/>
              <a:ahLst/>
              <a:cxnLst/>
              <a:rect r="r" b="b" t="t" l="l"/>
              <a:pathLst>
                <a:path h="337077" w="343956">
                  <a:moveTo>
                    <a:pt x="0" y="0"/>
                  </a:moveTo>
                  <a:lnTo>
                    <a:pt x="343956" y="0"/>
                  </a:lnTo>
                  <a:lnTo>
                    <a:pt x="343956" y="337077"/>
                  </a:lnTo>
                  <a:lnTo>
                    <a:pt x="0" y="3370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2325612" y="1756835"/>
              <a:ext cx="394115" cy="394115"/>
            </a:xfrm>
            <a:custGeom>
              <a:avLst/>
              <a:gdLst/>
              <a:ahLst/>
              <a:cxnLst/>
              <a:rect r="r" b="b" t="t" l="l"/>
              <a:pathLst>
                <a:path h="394115" w="394115">
                  <a:moveTo>
                    <a:pt x="0" y="0"/>
                  </a:moveTo>
                  <a:lnTo>
                    <a:pt x="394114" y="0"/>
                  </a:lnTo>
                  <a:lnTo>
                    <a:pt x="394114" y="394115"/>
                  </a:lnTo>
                  <a:lnTo>
                    <a:pt x="0" y="394115"/>
                  </a:lnTo>
                  <a:lnTo>
                    <a:pt x="0" y="0"/>
                  </a:lnTo>
                  <a:close/>
                </a:path>
              </a:pathLst>
            </a:custGeom>
            <a:blipFill>
              <a:blip r:embed="rId13"/>
              <a:stretch>
                <a:fillRect l="0" t="0" r="0" b="0"/>
              </a:stretch>
            </a:blipFill>
          </p:spPr>
        </p:sp>
        <p:sp>
          <p:nvSpPr>
            <p:cNvPr name="TextBox 22" id="22"/>
            <p:cNvSpPr txBox="true"/>
            <p:nvPr/>
          </p:nvSpPr>
          <p:spPr>
            <a:xfrm rot="0">
              <a:off x="1305064" y="1968317"/>
              <a:ext cx="932152" cy="174927"/>
            </a:xfrm>
            <a:prstGeom prst="rect">
              <a:avLst/>
            </a:prstGeom>
          </p:spPr>
          <p:txBody>
            <a:bodyPr anchor="t" rtlCol="false" tIns="0" lIns="0" bIns="0" rIns="0">
              <a:spAutoFit/>
            </a:bodyPr>
            <a:lstStyle/>
            <a:p>
              <a:pPr algn="ctr">
                <a:lnSpc>
                  <a:spcPts val="1111"/>
                </a:lnSpc>
                <a:spcBef>
                  <a:spcPct val="0"/>
                </a:spcBef>
              </a:pPr>
              <a:r>
                <a:rPr lang="en-US" sz="793">
                  <a:solidFill>
                    <a:srgbClr val="FFFFFF"/>
                  </a:solidFill>
                  <a:latin typeface="Canva Sans"/>
                  <a:ea typeface="Canva Sans"/>
                  <a:cs typeface="Canva Sans"/>
                  <a:sym typeface="Canva Sans"/>
                </a:rPr>
                <a:t>OUT-ANALYZE</a:t>
              </a:r>
            </a:p>
          </p:txBody>
        </p:sp>
        <p:sp>
          <p:nvSpPr>
            <p:cNvPr name="TextBox 23" id="23"/>
            <p:cNvSpPr txBox="true"/>
            <p:nvPr/>
          </p:nvSpPr>
          <p:spPr>
            <a:xfrm rot="1449280">
              <a:off x="2131946" y="155528"/>
              <a:ext cx="785343" cy="326444"/>
            </a:xfrm>
            <a:prstGeom prst="rect">
              <a:avLst/>
            </a:prstGeom>
          </p:spPr>
          <p:txBody>
            <a:bodyPr anchor="t" rtlCol="false" tIns="0" lIns="0" bIns="0" rIns="0">
              <a:spAutoFit/>
            </a:bodyPr>
            <a:lstStyle/>
            <a:p>
              <a:pPr algn="ctr">
                <a:lnSpc>
                  <a:spcPts val="1096"/>
                </a:lnSpc>
                <a:spcBef>
                  <a:spcPct val="0"/>
                </a:spcBef>
              </a:pPr>
              <a:r>
                <a:rPr lang="en-US" sz="783">
                  <a:solidFill>
                    <a:srgbClr val="FFFFFF"/>
                  </a:solidFill>
                  <a:latin typeface="Canva Sans"/>
                  <a:ea typeface="Canva Sans"/>
                  <a:cs typeface="Canva Sans"/>
                  <a:sym typeface="Canva Sans"/>
                </a:rPr>
                <a:t>OUT-GRAPH</a:t>
              </a:r>
            </a:p>
          </p:txBody>
        </p:sp>
        <p:sp>
          <p:nvSpPr>
            <p:cNvPr name="TextBox 24" id="24"/>
            <p:cNvSpPr txBox="true"/>
            <p:nvPr/>
          </p:nvSpPr>
          <p:spPr>
            <a:xfrm rot="-1333155">
              <a:off x="635859" y="160062"/>
              <a:ext cx="769937" cy="317251"/>
            </a:xfrm>
            <a:prstGeom prst="rect">
              <a:avLst/>
            </a:prstGeom>
          </p:spPr>
          <p:txBody>
            <a:bodyPr anchor="t" rtlCol="false" tIns="0" lIns="0" bIns="0" rIns="0">
              <a:spAutoFit/>
            </a:bodyPr>
            <a:lstStyle/>
            <a:p>
              <a:pPr algn="ctr">
                <a:lnSpc>
                  <a:spcPts val="1096"/>
                </a:lnSpc>
                <a:spcBef>
                  <a:spcPct val="0"/>
                </a:spcBef>
              </a:pPr>
              <a:r>
                <a:rPr lang="en-US" sz="783">
                  <a:solidFill>
                    <a:srgbClr val="FFFFFF"/>
                  </a:solidFill>
                  <a:latin typeface="Canva Sans"/>
                  <a:ea typeface="Canva Sans"/>
                  <a:cs typeface="Canva Sans"/>
                  <a:sym typeface="Canva Sans"/>
                </a:rPr>
                <a:t>OUT-CLEAN</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4" t="-23528" r="-43644" b="-47053"/>
            </a:stretch>
          </a:blipFill>
        </p:spPr>
      </p:sp>
      <p:grpSp>
        <p:nvGrpSpPr>
          <p:cNvPr name="Group 3" id="3"/>
          <p:cNvGrpSpPr/>
          <p:nvPr/>
        </p:nvGrpSpPr>
        <p:grpSpPr>
          <a:xfrm rot="0">
            <a:off x="15006761" y="205665"/>
            <a:ext cx="2909708" cy="1864510"/>
            <a:chOff x="0" y="0"/>
            <a:chExt cx="3879611" cy="2486014"/>
          </a:xfrm>
        </p:grpSpPr>
        <p:sp>
          <p:nvSpPr>
            <p:cNvPr name="Freeform 4" id="4"/>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3"/>
              <a:stretch>
                <a:fillRect l="0" t="0" r="0" b="0"/>
              </a:stretch>
            </a:blipFill>
          </p:spPr>
        </p:sp>
        <p:sp>
          <p:nvSpPr>
            <p:cNvPr name="Freeform 5" id="5"/>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2"/>
              <a:stretch>
                <a:fillRect l="0" t="0" r="0" b="0"/>
              </a:stretch>
            </a:blipFill>
          </p:spPr>
        </p:sp>
        <p:sp>
          <p:nvSpPr>
            <p:cNvPr name="TextBox 10" id="10"/>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1" id="11"/>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2" id="12"/>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3" id="13"/>
          <p:cNvSpPr/>
          <p:nvPr/>
        </p:nvSpPr>
        <p:spPr>
          <a:xfrm flipH="false" flipV="false" rot="0">
            <a:off x="10569334" y="2727822"/>
            <a:ext cx="7529091" cy="5758360"/>
          </a:xfrm>
          <a:custGeom>
            <a:avLst/>
            <a:gdLst/>
            <a:ahLst/>
            <a:cxnLst/>
            <a:rect r="r" b="b" t="t" l="l"/>
            <a:pathLst>
              <a:path h="5758360" w="7529091">
                <a:moveTo>
                  <a:pt x="0" y="0"/>
                </a:moveTo>
                <a:lnTo>
                  <a:pt x="7529091" y="0"/>
                </a:lnTo>
                <a:lnTo>
                  <a:pt x="7529091" y="5758360"/>
                </a:lnTo>
                <a:lnTo>
                  <a:pt x="0" y="5758360"/>
                </a:lnTo>
                <a:lnTo>
                  <a:pt x="0" y="0"/>
                </a:lnTo>
                <a:close/>
              </a:path>
            </a:pathLst>
          </a:custGeom>
          <a:blipFill>
            <a:blip r:embed="rId13"/>
            <a:stretch>
              <a:fillRect l="0" t="0" r="0" b="0"/>
            </a:stretch>
          </a:blipFill>
        </p:spPr>
      </p:sp>
      <p:sp>
        <p:nvSpPr>
          <p:cNvPr name="TextBox 14" id="14"/>
          <p:cNvSpPr txBox="true"/>
          <p:nvPr/>
        </p:nvSpPr>
        <p:spPr>
          <a:xfrm rot="0">
            <a:off x="1043425" y="566981"/>
            <a:ext cx="11684493" cy="929467"/>
          </a:xfrm>
          <a:prstGeom prst="rect">
            <a:avLst/>
          </a:prstGeom>
        </p:spPr>
        <p:txBody>
          <a:bodyPr anchor="t" rtlCol="false" tIns="0" lIns="0" bIns="0" rIns="0">
            <a:spAutoFit/>
          </a:bodyPr>
          <a:lstStyle/>
          <a:p>
            <a:pPr algn="l">
              <a:lnSpc>
                <a:spcPts val="6642"/>
              </a:lnSpc>
            </a:pPr>
            <a:r>
              <a:rPr lang="en-US" sz="6266" b="true">
                <a:solidFill>
                  <a:srgbClr val="FFDE59"/>
                </a:solidFill>
                <a:latin typeface="Poppins Bold"/>
                <a:ea typeface="Poppins Bold"/>
                <a:cs typeface="Poppins Bold"/>
                <a:sym typeface="Poppins Bold"/>
              </a:rPr>
              <a:t>Conclusion &amp; Future Work:</a:t>
            </a:r>
          </a:p>
        </p:txBody>
      </p:sp>
      <p:grpSp>
        <p:nvGrpSpPr>
          <p:cNvPr name="Group 15" id="15"/>
          <p:cNvGrpSpPr/>
          <p:nvPr/>
        </p:nvGrpSpPr>
        <p:grpSpPr>
          <a:xfrm rot="0">
            <a:off x="449653" y="1897622"/>
            <a:ext cx="9722056" cy="3709379"/>
            <a:chOff x="0" y="0"/>
            <a:chExt cx="2560541" cy="976956"/>
          </a:xfrm>
        </p:grpSpPr>
        <p:sp>
          <p:nvSpPr>
            <p:cNvPr name="Freeform 16" id="16"/>
            <p:cNvSpPr/>
            <p:nvPr/>
          </p:nvSpPr>
          <p:spPr>
            <a:xfrm flipH="false" flipV="false" rot="0">
              <a:off x="0" y="0"/>
              <a:ext cx="2560541" cy="976956"/>
            </a:xfrm>
            <a:custGeom>
              <a:avLst/>
              <a:gdLst/>
              <a:ahLst/>
              <a:cxnLst/>
              <a:rect r="r" b="b" t="t" l="l"/>
              <a:pathLst>
                <a:path h="976956" w="2560541">
                  <a:moveTo>
                    <a:pt x="40613" y="0"/>
                  </a:moveTo>
                  <a:lnTo>
                    <a:pt x="2519929" y="0"/>
                  </a:lnTo>
                  <a:cubicBezTo>
                    <a:pt x="2530700" y="0"/>
                    <a:pt x="2541030" y="4279"/>
                    <a:pt x="2548646" y="11895"/>
                  </a:cubicBezTo>
                  <a:cubicBezTo>
                    <a:pt x="2556263" y="19511"/>
                    <a:pt x="2560541" y="29841"/>
                    <a:pt x="2560541" y="40613"/>
                  </a:cubicBezTo>
                  <a:lnTo>
                    <a:pt x="2560541" y="936343"/>
                  </a:lnTo>
                  <a:cubicBezTo>
                    <a:pt x="2560541" y="947114"/>
                    <a:pt x="2556263" y="957444"/>
                    <a:pt x="2548646" y="965061"/>
                  </a:cubicBezTo>
                  <a:cubicBezTo>
                    <a:pt x="2541030" y="972677"/>
                    <a:pt x="2530700" y="976956"/>
                    <a:pt x="2519929" y="976956"/>
                  </a:cubicBezTo>
                  <a:lnTo>
                    <a:pt x="40613" y="976956"/>
                  </a:lnTo>
                  <a:cubicBezTo>
                    <a:pt x="29841" y="976956"/>
                    <a:pt x="19511" y="972677"/>
                    <a:pt x="11895" y="965061"/>
                  </a:cubicBezTo>
                  <a:cubicBezTo>
                    <a:pt x="4279" y="957444"/>
                    <a:pt x="0" y="947114"/>
                    <a:pt x="0" y="936343"/>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17" id="17"/>
            <p:cNvSpPr txBox="true"/>
            <p:nvPr/>
          </p:nvSpPr>
          <p:spPr>
            <a:xfrm>
              <a:off x="0" y="-38100"/>
              <a:ext cx="2560541" cy="1015056"/>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825591" y="2160571"/>
            <a:ext cx="8940730" cy="3154907"/>
          </a:xfrm>
          <a:prstGeom prst="rect">
            <a:avLst/>
          </a:prstGeom>
        </p:spPr>
        <p:txBody>
          <a:bodyPr anchor="t" rtlCol="false" tIns="0" lIns="0" bIns="0" rIns="0">
            <a:spAutoFit/>
          </a:bodyPr>
          <a:lstStyle/>
          <a:p>
            <a:pPr algn="l">
              <a:lnSpc>
                <a:spcPts val="3550"/>
              </a:lnSpc>
            </a:pPr>
            <a:r>
              <a:rPr lang="en-US" sz="2910">
                <a:solidFill>
                  <a:srgbClr val="000000"/>
                </a:solidFill>
                <a:latin typeface="Poppins"/>
                <a:ea typeface="Poppins"/>
                <a:cs typeface="Poppins"/>
                <a:sym typeface="Poppins"/>
              </a:rPr>
              <a:t>This analysis provides insights into the diverse factors influencing a contestant’s finish on Survivor. Future work could expand on this by including more seasons, expanding performance metrics, incorporating a state population dataset, or analyzing how Survivor has changed throughout the years.</a:t>
            </a:r>
          </a:p>
        </p:txBody>
      </p:sp>
      <p:grpSp>
        <p:nvGrpSpPr>
          <p:cNvPr name="Group 19" id="19"/>
          <p:cNvGrpSpPr/>
          <p:nvPr/>
        </p:nvGrpSpPr>
        <p:grpSpPr>
          <a:xfrm rot="0">
            <a:off x="923303" y="6912329"/>
            <a:ext cx="9342158" cy="1903591"/>
            <a:chOff x="0" y="0"/>
            <a:chExt cx="12456211" cy="2538122"/>
          </a:xfrm>
        </p:grpSpPr>
        <p:grpSp>
          <p:nvGrpSpPr>
            <p:cNvPr name="Group 20" id="20"/>
            <p:cNvGrpSpPr/>
            <p:nvPr/>
          </p:nvGrpSpPr>
          <p:grpSpPr>
            <a:xfrm rot="0">
              <a:off x="0" y="0"/>
              <a:ext cx="11127350" cy="2538122"/>
              <a:chOff x="0" y="0"/>
              <a:chExt cx="2197995" cy="501357"/>
            </a:xfrm>
          </p:grpSpPr>
          <p:sp>
            <p:nvSpPr>
              <p:cNvPr name="Freeform 21" id="21"/>
              <p:cNvSpPr/>
              <p:nvPr/>
            </p:nvSpPr>
            <p:spPr>
              <a:xfrm flipH="false" flipV="false" rot="0">
                <a:off x="0" y="0"/>
                <a:ext cx="2197995" cy="501357"/>
              </a:xfrm>
              <a:custGeom>
                <a:avLst/>
                <a:gdLst/>
                <a:ahLst/>
                <a:cxnLst/>
                <a:rect r="r" b="b" t="t" l="l"/>
                <a:pathLst>
                  <a:path h="501357" w="2197995">
                    <a:moveTo>
                      <a:pt x="47311" y="0"/>
                    </a:moveTo>
                    <a:lnTo>
                      <a:pt x="2150683" y="0"/>
                    </a:lnTo>
                    <a:cubicBezTo>
                      <a:pt x="2176813" y="0"/>
                      <a:pt x="2197995" y="21182"/>
                      <a:pt x="2197995" y="47311"/>
                    </a:cubicBezTo>
                    <a:lnTo>
                      <a:pt x="2197995" y="454046"/>
                    </a:lnTo>
                    <a:cubicBezTo>
                      <a:pt x="2197995" y="480175"/>
                      <a:pt x="2176813" y="501357"/>
                      <a:pt x="2150683" y="501357"/>
                    </a:cubicBezTo>
                    <a:lnTo>
                      <a:pt x="47311" y="501357"/>
                    </a:lnTo>
                    <a:cubicBezTo>
                      <a:pt x="21182" y="501357"/>
                      <a:pt x="0" y="480175"/>
                      <a:pt x="0" y="454046"/>
                    </a:cubicBezTo>
                    <a:lnTo>
                      <a:pt x="0" y="47311"/>
                    </a:lnTo>
                    <a:cubicBezTo>
                      <a:pt x="0" y="21182"/>
                      <a:pt x="21182" y="0"/>
                      <a:pt x="47311" y="0"/>
                    </a:cubicBezTo>
                    <a:close/>
                  </a:path>
                </a:pathLst>
              </a:custGeom>
              <a:solidFill>
                <a:srgbClr val="FFDE59">
                  <a:alpha val="76863"/>
                </a:srgbClr>
              </a:solidFill>
            </p:spPr>
          </p:sp>
          <p:sp>
            <p:nvSpPr>
              <p:cNvPr name="TextBox 22" id="22"/>
              <p:cNvSpPr txBox="true"/>
              <p:nvPr/>
            </p:nvSpPr>
            <p:spPr>
              <a:xfrm>
                <a:off x="0" y="-38100"/>
                <a:ext cx="2197995" cy="539457"/>
              </a:xfrm>
              <a:prstGeom prst="rect">
                <a:avLst/>
              </a:prstGeom>
            </p:spPr>
            <p:txBody>
              <a:bodyPr anchor="ctr" rtlCol="false" tIns="50800" lIns="50800" bIns="50800" rIns="50800"/>
              <a:lstStyle/>
              <a:p>
                <a:pPr algn="ctr">
                  <a:lnSpc>
                    <a:spcPts val="2799"/>
                  </a:lnSpc>
                </a:pPr>
              </a:p>
            </p:txBody>
          </p:sp>
        </p:grpSp>
        <p:sp>
          <p:nvSpPr>
            <p:cNvPr name="TextBox 23" id="23"/>
            <p:cNvSpPr txBox="true"/>
            <p:nvPr/>
          </p:nvSpPr>
          <p:spPr>
            <a:xfrm rot="0">
              <a:off x="535238" y="946964"/>
              <a:ext cx="11920973" cy="615618"/>
            </a:xfrm>
            <a:prstGeom prst="rect">
              <a:avLst/>
            </a:prstGeom>
          </p:spPr>
          <p:txBody>
            <a:bodyPr anchor="t" rtlCol="false" tIns="0" lIns="0" bIns="0" rIns="0">
              <a:spAutoFit/>
            </a:bodyPr>
            <a:lstStyle/>
            <a:p>
              <a:pPr algn="l">
                <a:lnSpc>
                  <a:spcPts val="3550"/>
                </a:lnSpc>
              </a:pPr>
              <a:r>
                <a:rPr lang="en-US" b="true" sz="2910" u="sng">
                  <a:solidFill>
                    <a:srgbClr val="000000"/>
                  </a:solidFill>
                  <a:latin typeface="Poppins Bold"/>
                  <a:ea typeface="Poppins Bold"/>
                  <a:cs typeface="Poppins Bold"/>
                  <a:sym typeface="Poppins Bold"/>
                  <a:hlinkClick r:id="rId14" tooltip="https://sites.google.com/view/survivorcapstonedouglaskaplan/home"/>
                </a:rPr>
                <a:t>Click Here For Additional Visualizations</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4" t="-23528" r="-43644" b="-47053"/>
            </a:stretch>
          </a:blipFill>
        </p:spPr>
      </p:sp>
      <p:grpSp>
        <p:nvGrpSpPr>
          <p:cNvPr name="Group 3" id="3"/>
          <p:cNvGrpSpPr/>
          <p:nvPr/>
        </p:nvGrpSpPr>
        <p:grpSpPr>
          <a:xfrm rot="0">
            <a:off x="15006761" y="205665"/>
            <a:ext cx="2909708" cy="1864510"/>
            <a:chOff x="0" y="0"/>
            <a:chExt cx="3879611" cy="2486014"/>
          </a:xfrm>
        </p:grpSpPr>
        <p:sp>
          <p:nvSpPr>
            <p:cNvPr name="Freeform 4" id="4"/>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3"/>
              <a:stretch>
                <a:fillRect l="0" t="0" r="0" b="0"/>
              </a:stretch>
            </a:blipFill>
          </p:spPr>
        </p:sp>
        <p:sp>
          <p:nvSpPr>
            <p:cNvPr name="Freeform 5" id="5"/>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2"/>
              <a:stretch>
                <a:fillRect l="0" t="0" r="0" b="0"/>
              </a:stretch>
            </a:blipFill>
          </p:spPr>
        </p:sp>
        <p:sp>
          <p:nvSpPr>
            <p:cNvPr name="TextBox 10" id="10"/>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1" id="11"/>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2" id="12"/>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3" id="13"/>
          <p:cNvSpPr/>
          <p:nvPr/>
        </p:nvSpPr>
        <p:spPr>
          <a:xfrm flipH="false" flipV="false" rot="0">
            <a:off x="10515464" y="2570096"/>
            <a:ext cx="7576602" cy="5766636"/>
          </a:xfrm>
          <a:custGeom>
            <a:avLst/>
            <a:gdLst/>
            <a:ahLst/>
            <a:cxnLst/>
            <a:rect r="r" b="b" t="t" l="l"/>
            <a:pathLst>
              <a:path h="5766636" w="7576602">
                <a:moveTo>
                  <a:pt x="0" y="0"/>
                </a:moveTo>
                <a:lnTo>
                  <a:pt x="7576601" y="0"/>
                </a:lnTo>
                <a:lnTo>
                  <a:pt x="7576601" y="5766636"/>
                </a:lnTo>
                <a:lnTo>
                  <a:pt x="0" y="5766636"/>
                </a:lnTo>
                <a:lnTo>
                  <a:pt x="0" y="0"/>
                </a:lnTo>
                <a:close/>
              </a:path>
            </a:pathLst>
          </a:custGeom>
          <a:blipFill>
            <a:blip r:embed="rId13"/>
            <a:stretch>
              <a:fillRect l="0" t="0" r="0" b="0"/>
            </a:stretch>
          </a:blipFill>
        </p:spPr>
      </p:sp>
      <p:sp>
        <p:nvSpPr>
          <p:cNvPr name="TextBox 14" id="14"/>
          <p:cNvSpPr txBox="true"/>
          <p:nvPr/>
        </p:nvSpPr>
        <p:spPr>
          <a:xfrm rot="0">
            <a:off x="1043425" y="566981"/>
            <a:ext cx="11684493" cy="929467"/>
          </a:xfrm>
          <a:prstGeom prst="rect">
            <a:avLst/>
          </a:prstGeom>
        </p:spPr>
        <p:txBody>
          <a:bodyPr anchor="t" rtlCol="false" tIns="0" lIns="0" bIns="0" rIns="0">
            <a:spAutoFit/>
          </a:bodyPr>
          <a:lstStyle/>
          <a:p>
            <a:pPr algn="l">
              <a:lnSpc>
                <a:spcPts val="6642"/>
              </a:lnSpc>
            </a:pPr>
            <a:r>
              <a:rPr lang="en-US" sz="6266" b="true">
                <a:solidFill>
                  <a:srgbClr val="FFDE59"/>
                </a:solidFill>
                <a:latin typeface="Poppins Bold"/>
                <a:ea typeface="Poppins Bold"/>
                <a:cs typeface="Poppins Bold"/>
                <a:sym typeface="Poppins Bold"/>
              </a:rPr>
              <a:t>References &amp; software:</a:t>
            </a:r>
          </a:p>
        </p:txBody>
      </p:sp>
      <p:grpSp>
        <p:nvGrpSpPr>
          <p:cNvPr name="Group 15" id="15"/>
          <p:cNvGrpSpPr/>
          <p:nvPr/>
        </p:nvGrpSpPr>
        <p:grpSpPr>
          <a:xfrm rot="0">
            <a:off x="456820" y="3311906"/>
            <a:ext cx="9722056" cy="3951473"/>
            <a:chOff x="0" y="0"/>
            <a:chExt cx="12962741" cy="5268631"/>
          </a:xfrm>
        </p:grpSpPr>
        <p:grpSp>
          <p:nvGrpSpPr>
            <p:cNvPr name="Group 16" id="16"/>
            <p:cNvGrpSpPr/>
            <p:nvPr/>
          </p:nvGrpSpPr>
          <p:grpSpPr>
            <a:xfrm rot="0">
              <a:off x="0" y="0"/>
              <a:ext cx="12962741" cy="5268631"/>
              <a:chOff x="0" y="0"/>
              <a:chExt cx="2560541" cy="1040717"/>
            </a:xfrm>
          </p:grpSpPr>
          <p:sp>
            <p:nvSpPr>
              <p:cNvPr name="Freeform 17" id="17"/>
              <p:cNvSpPr/>
              <p:nvPr/>
            </p:nvSpPr>
            <p:spPr>
              <a:xfrm flipH="false" flipV="false" rot="0">
                <a:off x="0" y="0"/>
                <a:ext cx="2560541" cy="1040717"/>
              </a:xfrm>
              <a:custGeom>
                <a:avLst/>
                <a:gdLst/>
                <a:ahLst/>
                <a:cxnLst/>
                <a:rect r="r" b="b" t="t" l="l"/>
                <a:pathLst>
                  <a:path h="1040717" w="2560541">
                    <a:moveTo>
                      <a:pt x="40613" y="0"/>
                    </a:moveTo>
                    <a:lnTo>
                      <a:pt x="2519929" y="0"/>
                    </a:lnTo>
                    <a:cubicBezTo>
                      <a:pt x="2530700" y="0"/>
                      <a:pt x="2541030" y="4279"/>
                      <a:pt x="2548646" y="11895"/>
                    </a:cubicBezTo>
                    <a:cubicBezTo>
                      <a:pt x="2556263" y="19511"/>
                      <a:pt x="2560541" y="29841"/>
                      <a:pt x="2560541" y="40613"/>
                    </a:cubicBezTo>
                    <a:lnTo>
                      <a:pt x="2560541" y="1000105"/>
                    </a:lnTo>
                    <a:cubicBezTo>
                      <a:pt x="2560541" y="1010876"/>
                      <a:pt x="2556263" y="1021206"/>
                      <a:pt x="2548646" y="1028822"/>
                    </a:cubicBezTo>
                    <a:cubicBezTo>
                      <a:pt x="2541030" y="1036438"/>
                      <a:pt x="2530700" y="1040717"/>
                      <a:pt x="2519929" y="1040717"/>
                    </a:cubicBezTo>
                    <a:lnTo>
                      <a:pt x="40613" y="1040717"/>
                    </a:lnTo>
                    <a:cubicBezTo>
                      <a:pt x="29841" y="1040717"/>
                      <a:pt x="19511" y="1036438"/>
                      <a:pt x="11895" y="1028822"/>
                    </a:cubicBezTo>
                    <a:cubicBezTo>
                      <a:pt x="4279" y="1021206"/>
                      <a:pt x="0" y="1010876"/>
                      <a:pt x="0" y="1000105"/>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18" id="18"/>
              <p:cNvSpPr txBox="true"/>
              <p:nvPr/>
            </p:nvSpPr>
            <p:spPr>
              <a:xfrm>
                <a:off x="0" y="-38100"/>
                <a:ext cx="2560541" cy="1078817"/>
              </a:xfrm>
              <a:prstGeom prst="rect">
                <a:avLst/>
              </a:prstGeom>
            </p:spPr>
            <p:txBody>
              <a:bodyPr anchor="ctr" rtlCol="false" tIns="50800" lIns="50800" bIns="50800" rIns="50800"/>
              <a:lstStyle/>
              <a:p>
                <a:pPr algn="ctr">
                  <a:lnSpc>
                    <a:spcPts val="2799"/>
                  </a:lnSpc>
                </a:pPr>
              </a:p>
            </p:txBody>
          </p:sp>
        </p:grpSp>
        <p:sp>
          <p:nvSpPr>
            <p:cNvPr name="TextBox 19" id="19"/>
            <p:cNvSpPr txBox="true"/>
            <p:nvPr/>
          </p:nvSpPr>
          <p:spPr>
            <a:xfrm rot="0">
              <a:off x="501250" y="528900"/>
              <a:ext cx="11920973" cy="41970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Tools :</a:t>
              </a:r>
              <a:r>
                <a:rPr lang="en-US" sz="2910">
                  <a:solidFill>
                    <a:srgbClr val="000000"/>
                  </a:solidFill>
                  <a:latin typeface="Poppins"/>
                  <a:ea typeface="Poppins"/>
                  <a:cs typeface="Poppins"/>
                  <a:sym typeface="Poppins"/>
                </a:rPr>
                <a:t> Python, Excel, SQL, Tableau, Canva, ChatGPT, Google Sites, Github</a:t>
              </a:r>
            </a:p>
            <a:p>
              <a:pPr algn="l">
                <a:lnSpc>
                  <a:spcPts val="3550"/>
                </a:lnSpc>
              </a:pPr>
            </a:p>
            <a:p>
              <a:pPr algn="l">
                <a:lnSpc>
                  <a:spcPts val="3550"/>
                </a:lnSpc>
              </a:pPr>
              <a:r>
                <a:rPr lang="en-US" sz="2910" b="true">
                  <a:solidFill>
                    <a:srgbClr val="000000"/>
                  </a:solidFill>
                  <a:latin typeface="Poppins Bold"/>
                  <a:ea typeface="Poppins Bold"/>
                  <a:cs typeface="Poppins Bold"/>
                  <a:sym typeface="Poppins Bold"/>
                </a:rPr>
                <a:t>Data</a:t>
              </a:r>
              <a:r>
                <a:rPr lang="en-US" sz="2910">
                  <a:solidFill>
                    <a:srgbClr val="000000"/>
                  </a:solidFill>
                  <a:latin typeface="Poppins"/>
                  <a:ea typeface="Poppins"/>
                  <a:cs typeface="Poppins"/>
                  <a:sym typeface="Poppins"/>
                </a:rPr>
                <a:t> </a:t>
              </a:r>
              <a:r>
                <a:rPr lang="en-US" sz="2910" b="true">
                  <a:solidFill>
                    <a:srgbClr val="000000"/>
                  </a:solidFill>
                  <a:latin typeface="Poppins Bold"/>
                  <a:ea typeface="Poppins Bold"/>
                  <a:cs typeface="Poppins Bold"/>
                  <a:sym typeface="Poppins Bold"/>
                </a:rPr>
                <a:t>Sources: </a:t>
              </a:r>
              <a:r>
                <a:rPr lang="en-US" sz="2910">
                  <a:solidFill>
                    <a:srgbClr val="000000"/>
                  </a:solidFill>
                  <a:latin typeface="Poppins"/>
                  <a:ea typeface="Poppins"/>
                  <a:cs typeface="Poppins"/>
                  <a:sym typeface="Poppins"/>
                </a:rPr>
                <a:t>Wikipedia, TrueDorkTimes, &amp; Survivor Fandom</a:t>
              </a:r>
            </a:p>
            <a:p>
              <a:pPr algn="l">
                <a:lnSpc>
                  <a:spcPts val="3550"/>
                </a:lnSpc>
              </a:pPr>
            </a:p>
            <a:p>
              <a:pPr algn="l">
                <a:lnSpc>
                  <a:spcPts val="3550"/>
                </a:lnSpc>
              </a:pPr>
              <a:r>
                <a:rPr lang="en-US" sz="2910" b="true">
                  <a:solidFill>
                    <a:srgbClr val="000000"/>
                  </a:solidFill>
                  <a:latin typeface="Poppins Bold"/>
                  <a:ea typeface="Poppins Bold"/>
                  <a:cs typeface="Poppins Bold"/>
                  <a:sym typeface="Poppins Bold"/>
                </a:rPr>
                <a:t>Image Sources: </a:t>
              </a:r>
              <a:r>
                <a:rPr lang="en-US" sz="2910">
                  <a:solidFill>
                    <a:srgbClr val="000000"/>
                  </a:solidFill>
                  <a:latin typeface="Poppins"/>
                  <a:ea typeface="Poppins"/>
                  <a:cs typeface="Poppins"/>
                  <a:sym typeface="Poppins"/>
                </a:rPr>
                <a:t>CBS Pictures</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4" t="-23528" r="-43644" b="-47053"/>
            </a:stretch>
          </a:blipFill>
        </p:spPr>
      </p:sp>
      <p:grpSp>
        <p:nvGrpSpPr>
          <p:cNvPr name="Group 3" id="3"/>
          <p:cNvGrpSpPr/>
          <p:nvPr/>
        </p:nvGrpSpPr>
        <p:grpSpPr>
          <a:xfrm rot="0">
            <a:off x="15006761" y="205665"/>
            <a:ext cx="2909708" cy="1864510"/>
            <a:chOff x="0" y="0"/>
            <a:chExt cx="3879611" cy="2486014"/>
          </a:xfrm>
        </p:grpSpPr>
        <p:sp>
          <p:nvSpPr>
            <p:cNvPr name="Freeform 4" id="4"/>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3"/>
              <a:stretch>
                <a:fillRect l="0" t="0" r="0" b="0"/>
              </a:stretch>
            </a:blipFill>
          </p:spPr>
        </p:sp>
        <p:sp>
          <p:nvSpPr>
            <p:cNvPr name="Freeform 5" id="5"/>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2"/>
              <a:stretch>
                <a:fillRect l="0" t="0" r="0" b="0"/>
              </a:stretch>
            </a:blipFill>
          </p:spPr>
        </p:sp>
        <p:sp>
          <p:nvSpPr>
            <p:cNvPr name="TextBox 10" id="10"/>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1" id="11"/>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2" id="12"/>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3" id="13"/>
          <p:cNvSpPr/>
          <p:nvPr/>
        </p:nvSpPr>
        <p:spPr>
          <a:xfrm flipH="false" flipV="false" rot="0">
            <a:off x="10779659" y="2990240"/>
            <a:ext cx="7318962" cy="5529882"/>
          </a:xfrm>
          <a:custGeom>
            <a:avLst/>
            <a:gdLst/>
            <a:ahLst/>
            <a:cxnLst/>
            <a:rect r="r" b="b" t="t" l="l"/>
            <a:pathLst>
              <a:path h="5529882" w="7318962">
                <a:moveTo>
                  <a:pt x="0" y="0"/>
                </a:moveTo>
                <a:lnTo>
                  <a:pt x="7318962" y="0"/>
                </a:lnTo>
                <a:lnTo>
                  <a:pt x="7318962" y="5529882"/>
                </a:lnTo>
                <a:lnTo>
                  <a:pt x="0" y="5529882"/>
                </a:lnTo>
                <a:lnTo>
                  <a:pt x="0" y="0"/>
                </a:lnTo>
                <a:close/>
              </a:path>
            </a:pathLst>
          </a:custGeom>
          <a:blipFill>
            <a:blip r:embed="rId13"/>
            <a:stretch>
              <a:fillRect l="0" t="0" r="0" b="0"/>
            </a:stretch>
          </a:blipFill>
        </p:spPr>
      </p:sp>
      <p:sp>
        <p:nvSpPr>
          <p:cNvPr name="TextBox 14" id="14"/>
          <p:cNvSpPr txBox="true"/>
          <p:nvPr/>
        </p:nvSpPr>
        <p:spPr>
          <a:xfrm rot="0">
            <a:off x="1043425" y="566981"/>
            <a:ext cx="11684493" cy="1766572"/>
          </a:xfrm>
          <a:prstGeom prst="rect">
            <a:avLst/>
          </a:prstGeom>
        </p:spPr>
        <p:txBody>
          <a:bodyPr anchor="t" rtlCol="false" tIns="0" lIns="0" bIns="0" rIns="0">
            <a:spAutoFit/>
          </a:bodyPr>
          <a:lstStyle/>
          <a:p>
            <a:pPr algn="l">
              <a:lnSpc>
                <a:spcPts val="6642"/>
              </a:lnSpc>
            </a:pPr>
            <a:r>
              <a:rPr lang="en-US" sz="6266" b="true">
                <a:solidFill>
                  <a:srgbClr val="FFDE59"/>
                </a:solidFill>
                <a:latin typeface="Poppins Bold"/>
                <a:ea typeface="Poppins Bold"/>
                <a:cs typeface="Poppins Bold"/>
                <a:sym typeface="Poppins Bold"/>
              </a:rPr>
              <a:t>Contact Me:</a:t>
            </a:r>
          </a:p>
          <a:p>
            <a:pPr algn="l">
              <a:lnSpc>
                <a:spcPts val="6642"/>
              </a:lnSpc>
            </a:pPr>
          </a:p>
        </p:txBody>
      </p:sp>
      <p:grpSp>
        <p:nvGrpSpPr>
          <p:cNvPr name="Group 15" id="15"/>
          <p:cNvGrpSpPr/>
          <p:nvPr/>
        </p:nvGrpSpPr>
        <p:grpSpPr>
          <a:xfrm rot="0">
            <a:off x="638037" y="2889171"/>
            <a:ext cx="9722056" cy="5732020"/>
            <a:chOff x="0" y="0"/>
            <a:chExt cx="12962741" cy="7642693"/>
          </a:xfrm>
        </p:grpSpPr>
        <p:grpSp>
          <p:nvGrpSpPr>
            <p:cNvPr name="Group 16" id="16"/>
            <p:cNvGrpSpPr/>
            <p:nvPr/>
          </p:nvGrpSpPr>
          <p:grpSpPr>
            <a:xfrm rot="0">
              <a:off x="0" y="0"/>
              <a:ext cx="12962741" cy="7642693"/>
              <a:chOff x="0" y="0"/>
              <a:chExt cx="2560541" cy="1509668"/>
            </a:xfrm>
          </p:grpSpPr>
          <p:sp>
            <p:nvSpPr>
              <p:cNvPr name="Freeform 17" id="17"/>
              <p:cNvSpPr/>
              <p:nvPr/>
            </p:nvSpPr>
            <p:spPr>
              <a:xfrm flipH="false" flipV="false" rot="0">
                <a:off x="0" y="0"/>
                <a:ext cx="2560541" cy="1509668"/>
              </a:xfrm>
              <a:custGeom>
                <a:avLst/>
                <a:gdLst/>
                <a:ahLst/>
                <a:cxnLst/>
                <a:rect r="r" b="b" t="t" l="l"/>
                <a:pathLst>
                  <a:path h="1509668" w="2560541">
                    <a:moveTo>
                      <a:pt x="40613" y="0"/>
                    </a:moveTo>
                    <a:lnTo>
                      <a:pt x="2519929" y="0"/>
                    </a:lnTo>
                    <a:cubicBezTo>
                      <a:pt x="2530700" y="0"/>
                      <a:pt x="2541030" y="4279"/>
                      <a:pt x="2548646" y="11895"/>
                    </a:cubicBezTo>
                    <a:cubicBezTo>
                      <a:pt x="2556263" y="19511"/>
                      <a:pt x="2560541" y="29841"/>
                      <a:pt x="2560541" y="40613"/>
                    </a:cubicBezTo>
                    <a:lnTo>
                      <a:pt x="2560541" y="1469055"/>
                    </a:lnTo>
                    <a:cubicBezTo>
                      <a:pt x="2560541" y="1479826"/>
                      <a:pt x="2556263" y="1490156"/>
                      <a:pt x="2548646" y="1497773"/>
                    </a:cubicBezTo>
                    <a:cubicBezTo>
                      <a:pt x="2541030" y="1505389"/>
                      <a:pt x="2530700" y="1509668"/>
                      <a:pt x="2519929" y="1509668"/>
                    </a:cubicBezTo>
                    <a:lnTo>
                      <a:pt x="40613" y="1509668"/>
                    </a:lnTo>
                    <a:cubicBezTo>
                      <a:pt x="29841" y="1509668"/>
                      <a:pt x="19511" y="1505389"/>
                      <a:pt x="11895" y="1497773"/>
                    </a:cubicBezTo>
                    <a:cubicBezTo>
                      <a:pt x="4279" y="1490156"/>
                      <a:pt x="0" y="1479826"/>
                      <a:pt x="0" y="1469055"/>
                    </a:cubicBezTo>
                    <a:lnTo>
                      <a:pt x="0" y="40613"/>
                    </a:lnTo>
                    <a:cubicBezTo>
                      <a:pt x="0" y="29841"/>
                      <a:pt x="4279" y="19511"/>
                      <a:pt x="11895" y="11895"/>
                    </a:cubicBezTo>
                    <a:cubicBezTo>
                      <a:pt x="19511" y="4279"/>
                      <a:pt x="29841" y="0"/>
                      <a:pt x="40613" y="0"/>
                    </a:cubicBezTo>
                    <a:close/>
                  </a:path>
                </a:pathLst>
              </a:custGeom>
              <a:solidFill>
                <a:srgbClr val="FFDE59">
                  <a:alpha val="76863"/>
                </a:srgbClr>
              </a:solidFill>
            </p:spPr>
          </p:sp>
          <p:sp>
            <p:nvSpPr>
              <p:cNvPr name="TextBox 18" id="18"/>
              <p:cNvSpPr txBox="true"/>
              <p:nvPr/>
            </p:nvSpPr>
            <p:spPr>
              <a:xfrm>
                <a:off x="0" y="-38100"/>
                <a:ext cx="2560541" cy="1547768"/>
              </a:xfrm>
              <a:prstGeom prst="rect">
                <a:avLst/>
              </a:prstGeom>
            </p:spPr>
            <p:txBody>
              <a:bodyPr anchor="ctr" rtlCol="false" tIns="50800" lIns="50800" bIns="50800" rIns="50800"/>
              <a:lstStyle/>
              <a:p>
                <a:pPr algn="ctr">
                  <a:lnSpc>
                    <a:spcPts val="2799"/>
                  </a:lnSpc>
                </a:pPr>
              </a:p>
            </p:txBody>
          </p:sp>
        </p:grpSp>
        <p:sp>
          <p:nvSpPr>
            <p:cNvPr name="TextBox 19" id="19"/>
            <p:cNvSpPr txBox="true"/>
            <p:nvPr/>
          </p:nvSpPr>
          <p:spPr>
            <a:xfrm rot="0">
              <a:off x="520884" y="461175"/>
              <a:ext cx="11920973" cy="7181518"/>
            </a:xfrm>
            <a:prstGeom prst="rect">
              <a:avLst/>
            </a:prstGeom>
          </p:spPr>
          <p:txBody>
            <a:bodyPr anchor="t" rtlCol="false" tIns="0" lIns="0" bIns="0" rIns="0">
              <a:spAutoFit/>
            </a:bodyPr>
            <a:lstStyle/>
            <a:p>
              <a:pPr algn="l">
                <a:lnSpc>
                  <a:spcPts val="3550"/>
                </a:lnSpc>
              </a:pPr>
              <a:r>
                <a:rPr lang="en-US" sz="2910" b="true">
                  <a:solidFill>
                    <a:srgbClr val="000000"/>
                  </a:solidFill>
                  <a:latin typeface="Poppins Bold"/>
                  <a:ea typeface="Poppins Bold"/>
                  <a:cs typeface="Poppins Bold"/>
                  <a:sym typeface="Poppins Bold"/>
                </a:rPr>
                <a:t>Thank you very much for your time! </a:t>
              </a:r>
            </a:p>
            <a:p>
              <a:pPr algn="l">
                <a:lnSpc>
                  <a:spcPts val="3550"/>
                </a:lnSpc>
              </a:pPr>
            </a:p>
            <a:p>
              <a:pPr algn="l">
                <a:lnSpc>
                  <a:spcPts val="3550"/>
                </a:lnSpc>
              </a:pPr>
              <a:r>
                <a:rPr lang="en-US" sz="2910">
                  <a:solidFill>
                    <a:srgbClr val="000000"/>
                  </a:solidFill>
                  <a:latin typeface="Poppins"/>
                  <a:ea typeface="Poppins"/>
                  <a:cs typeface="Poppins"/>
                  <a:sym typeface="Poppins"/>
                </a:rPr>
                <a:t>Douglas Kaplan</a:t>
              </a:r>
            </a:p>
            <a:p>
              <a:pPr algn="l">
                <a:lnSpc>
                  <a:spcPts val="3550"/>
                </a:lnSpc>
              </a:pPr>
              <a:r>
                <a:rPr lang="en-US" sz="2910">
                  <a:solidFill>
                    <a:srgbClr val="000000"/>
                  </a:solidFill>
                  <a:latin typeface="Poppins"/>
                  <a:ea typeface="Poppins"/>
                  <a:cs typeface="Poppins"/>
                  <a:sym typeface="Poppins"/>
                </a:rPr>
                <a:t>5087 Kittrell Rd, </a:t>
              </a:r>
            </a:p>
            <a:p>
              <a:pPr algn="l">
                <a:lnSpc>
                  <a:spcPts val="3550"/>
                </a:lnSpc>
              </a:pPr>
              <a:r>
                <a:rPr lang="en-US" sz="2910">
                  <a:solidFill>
                    <a:srgbClr val="000000"/>
                  </a:solidFill>
                  <a:latin typeface="Poppins"/>
                  <a:ea typeface="Poppins"/>
                  <a:cs typeface="Poppins"/>
                  <a:sym typeface="Poppins"/>
                </a:rPr>
                <a:t>Nashville, TN, 37221</a:t>
              </a:r>
            </a:p>
            <a:p>
              <a:pPr algn="l">
                <a:lnSpc>
                  <a:spcPts val="3550"/>
                </a:lnSpc>
              </a:pPr>
            </a:p>
            <a:p>
              <a:pPr algn="l">
                <a:lnSpc>
                  <a:spcPts val="3550"/>
                </a:lnSpc>
              </a:pPr>
              <a:r>
                <a:rPr lang="en-US" sz="2910">
                  <a:solidFill>
                    <a:srgbClr val="000000"/>
                  </a:solidFill>
                  <a:latin typeface="Poppins"/>
                  <a:ea typeface="Poppins"/>
                  <a:cs typeface="Poppins"/>
                  <a:sym typeface="Poppins"/>
                </a:rPr>
                <a:t>Douglasjkaplan@gmail.com</a:t>
              </a:r>
            </a:p>
            <a:p>
              <a:pPr algn="l">
                <a:lnSpc>
                  <a:spcPts val="3550"/>
                </a:lnSpc>
              </a:pPr>
              <a:r>
                <a:rPr lang="en-US" sz="2910">
                  <a:solidFill>
                    <a:srgbClr val="000000"/>
                  </a:solidFill>
                  <a:latin typeface="Poppins"/>
                  <a:ea typeface="Poppins"/>
                  <a:cs typeface="Poppins"/>
                  <a:sym typeface="Poppins"/>
                </a:rPr>
                <a:t>615-418-2639</a:t>
              </a:r>
            </a:p>
            <a:p>
              <a:pPr algn="l">
                <a:lnSpc>
                  <a:spcPts val="3550"/>
                </a:lnSpc>
              </a:pPr>
            </a:p>
            <a:p>
              <a:pPr algn="l">
                <a:lnSpc>
                  <a:spcPts val="3550"/>
                </a:lnSpc>
              </a:pPr>
              <a:r>
                <a:rPr lang="en-US" sz="2910">
                  <a:solidFill>
                    <a:srgbClr val="000000"/>
                  </a:solidFill>
                  <a:latin typeface="Poppins"/>
                  <a:ea typeface="Poppins"/>
                  <a:cs typeface="Poppins"/>
                  <a:sym typeface="Poppins"/>
                </a:rPr>
                <a:t>https://github.com/Dkaplan8</a:t>
              </a:r>
            </a:p>
            <a:p>
              <a:pPr algn="l">
                <a:lnSpc>
                  <a:spcPts val="3550"/>
                </a:lnSpc>
              </a:pPr>
              <a:r>
                <a:rPr lang="en-US" sz="2910">
                  <a:solidFill>
                    <a:srgbClr val="000000"/>
                  </a:solidFill>
                  <a:latin typeface="Poppins"/>
                  <a:ea typeface="Poppins"/>
                  <a:cs typeface="Poppins"/>
                  <a:sym typeface="Poppins"/>
                </a:rPr>
                <a:t>https://www.linkedin.com/in/douglas-kaplan/</a:t>
              </a:r>
            </a:p>
            <a:p>
              <a:pPr algn="l">
                <a:lnSpc>
                  <a:spcPts val="355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666"/>
            </a:stretch>
          </a:blipFill>
        </p:spPr>
      </p:sp>
      <p:sp>
        <p:nvSpPr>
          <p:cNvPr name="TextBox 3" id="3"/>
          <p:cNvSpPr txBox="true"/>
          <p:nvPr/>
        </p:nvSpPr>
        <p:spPr>
          <a:xfrm rot="0">
            <a:off x="1324731" y="-65511"/>
            <a:ext cx="14713342" cy="1536312"/>
          </a:xfrm>
          <a:prstGeom prst="rect">
            <a:avLst/>
          </a:prstGeom>
        </p:spPr>
        <p:txBody>
          <a:bodyPr anchor="t" rtlCol="false" tIns="0" lIns="0" bIns="0" rIns="0">
            <a:spAutoFit/>
          </a:bodyPr>
          <a:lstStyle/>
          <a:p>
            <a:pPr algn="l">
              <a:lnSpc>
                <a:spcPts val="11025"/>
              </a:lnSpc>
            </a:pPr>
            <a:r>
              <a:rPr lang="en-US" sz="10400" b="true">
                <a:solidFill>
                  <a:srgbClr val="FFDE59"/>
                </a:solidFill>
                <a:latin typeface="Poppins Bold"/>
                <a:ea typeface="Poppins Bold"/>
                <a:cs typeface="Poppins Bold"/>
                <a:sym typeface="Poppins Bold"/>
              </a:rPr>
              <a:t>Methodology:</a:t>
            </a:r>
          </a:p>
        </p:txBody>
      </p:sp>
      <p:grpSp>
        <p:nvGrpSpPr>
          <p:cNvPr name="Group 4" id="4"/>
          <p:cNvGrpSpPr/>
          <p:nvPr/>
        </p:nvGrpSpPr>
        <p:grpSpPr>
          <a:xfrm rot="0">
            <a:off x="203554" y="1666572"/>
            <a:ext cx="11569259" cy="8308691"/>
            <a:chOff x="0" y="0"/>
            <a:chExt cx="15425678" cy="11078255"/>
          </a:xfrm>
        </p:grpSpPr>
        <p:grpSp>
          <p:nvGrpSpPr>
            <p:cNvPr name="Group 5" id="5"/>
            <p:cNvGrpSpPr/>
            <p:nvPr/>
          </p:nvGrpSpPr>
          <p:grpSpPr>
            <a:xfrm rot="0">
              <a:off x="0" y="0"/>
              <a:ext cx="15425678" cy="11078255"/>
              <a:chOff x="0" y="0"/>
              <a:chExt cx="3047048" cy="2188297"/>
            </a:xfrm>
          </p:grpSpPr>
          <p:sp>
            <p:nvSpPr>
              <p:cNvPr name="Freeform 6" id="6"/>
              <p:cNvSpPr/>
              <p:nvPr/>
            </p:nvSpPr>
            <p:spPr>
              <a:xfrm flipH="false" flipV="false" rot="0">
                <a:off x="0" y="0"/>
                <a:ext cx="3047048" cy="2188297"/>
              </a:xfrm>
              <a:custGeom>
                <a:avLst/>
                <a:gdLst/>
                <a:ahLst/>
                <a:cxnLst/>
                <a:rect r="r" b="b" t="t" l="l"/>
                <a:pathLst>
                  <a:path h="2188297" w="3047048">
                    <a:moveTo>
                      <a:pt x="34128" y="0"/>
                    </a:moveTo>
                    <a:lnTo>
                      <a:pt x="3012919" y="0"/>
                    </a:lnTo>
                    <a:cubicBezTo>
                      <a:pt x="3031768" y="0"/>
                      <a:pt x="3047048" y="15280"/>
                      <a:pt x="3047048" y="34128"/>
                    </a:cubicBezTo>
                    <a:lnTo>
                      <a:pt x="3047048" y="2154169"/>
                    </a:lnTo>
                    <a:cubicBezTo>
                      <a:pt x="3047048" y="2163220"/>
                      <a:pt x="3043452" y="2171901"/>
                      <a:pt x="3037052" y="2178301"/>
                    </a:cubicBezTo>
                    <a:cubicBezTo>
                      <a:pt x="3030651" y="2184702"/>
                      <a:pt x="3021971" y="2188297"/>
                      <a:pt x="3012919" y="2188297"/>
                    </a:cubicBezTo>
                    <a:lnTo>
                      <a:pt x="34128" y="2188297"/>
                    </a:lnTo>
                    <a:cubicBezTo>
                      <a:pt x="15280" y="2188297"/>
                      <a:pt x="0" y="2173018"/>
                      <a:pt x="0" y="2154169"/>
                    </a:cubicBezTo>
                    <a:lnTo>
                      <a:pt x="0" y="34128"/>
                    </a:lnTo>
                    <a:cubicBezTo>
                      <a:pt x="0" y="15280"/>
                      <a:pt x="15280" y="0"/>
                      <a:pt x="34128" y="0"/>
                    </a:cubicBezTo>
                    <a:close/>
                  </a:path>
                </a:pathLst>
              </a:custGeom>
              <a:solidFill>
                <a:srgbClr val="FFDE59">
                  <a:alpha val="76863"/>
                </a:srgbClr>
              </a:solidFill>
            </p:spPr>
          </p:sp>
          <p:sp>
            <p:nvSpPr>
              <p:cNvPr name="TextBox 7" id="7"/>
              <p:cNvSpPr txBox="true"/>
              <p:nvPr/>
            </p:nvSpPr>
            <p:spPr>
              <a:xfrm>
                <a:off x="0" y="-47625"/>
                <a:ext cx="3047048" cy="223592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91902" y="70637"/>
              <a:ext cx="15333776" cy="10746480"/>
            </a:xfrm>
            <a:prstGeom prst="rect">
              <a:avLst/>
            </a:prstGeom>
          </p:spPr>
          <p:txBody>
            <a:bodyPr anchor="t" rtlCol="false" tIns="0" lIns="0" bIns="0" rIns="0">
              <a:spAutoFit/>
            </a:bodyPr>
            <a:lstStyle/>
            <a:p>
              <a:pPr algn="l" marL="520451" indent="-260226" lvl="1">
                <a:lnSpc>
                  <a:spcPts val="4604"/>
                </a:lnSpc>
                <a:buAutoNum type="arabicPeriod" startAt="1"/>
              </a:pPr>
              <a:r>
                <a:rPr lang="en-US" sz="2410">
                  <a:solidFill>
                    <a:srgbClr val="000000"/>
                  </a:solidFill>
                  <a:latin typeface="Poppins"/>
                  <a:ea typeface="Poppins"/>
                  <a:cs typeface="Poppins"/>
                  <a:sym typeface="Poppins"/>
                </a:rPr>
                <a:t> Imported a database of players and traits imported into excel from                                                   Wikipedia with a second database of players and performance metrics imported into excel from</a:t>
              </a:r>
              <a:r>
                <a:rPr lang="en-US" sz="2410">
                  <a:solidFill>
                    <a:srgbClr val="000000"/>
                  </a:solidFill>
                  <a:latin typeface="Poppins"/>
                  <a:ea typeface="Poppins"/>
                  <a:cs typeface="Poppins"/>
                  <a:sym typeface="Poppins"/>
                </a:rPr>
                <a:t> Survivor Fandom using Python.</a:t>
              </a:r>
            </a:p>
            <a:p>
              <a:pPr algn="l" marL="520451" indent="-260226" lvl="1">
                <a:lnSpc>
                  <a:spcPts val="4604"/>
                </a:lnSpc>
                <a:buAutoNum type="arabicPeriod" startAt="1"/>
              </a:pPr>
              <a:r>
                <a:rPr lang="en-US" sz="2410">
                  <a:solidFill>
                    <a:srgbClr val="000000"/>
                  </a:solidFill>
                  <a:latin typeface="Poppins"/>
                  <a:ea typeface="Poppins"/>
                  <a:cs typeface="Poppins"/>
                  <a:sym typeface="Poppins"/>
                </a:rPr>
                <a:t> Cleaned up and merged dataframes in Python.</a:t>
              </a:r>
            </a:p>
            <a:p>
              <a:pPr algn="l" marL="520451" indent="-260226" lvl="1">
                <a:lnSpc>
                  <a:spcPts val="4604"/>
                </a:lnSpc>
                <a:buAutoNum type="arabicPeriod" startAt="1"/>
              </a:pPr>
              <a:r>
                <a:rPr lang="en-US" sz="2410">
                  <a:solidFill>
                    <a:srgbClr val="000000"/>
                  </a:solidFill>
                  <a:latin typeface="Poppins"/>
                  <a:ea typeface="Poppins"/>
                  <a:cs typeface="Poppins"/>
                  <a:sym typeface="Poppins"/>
                </a:rPr>
                <a:t> Exported clean data into new CSV before importing into SQL.</a:t>
              </a:r>
            </a:p>
            <a:p>
              <a:pPr algn="l" marL="520451" indent="-260226" lvl="1">
                <a:lnSpc>
                  <a:spcPts val="4604"/>
                </a:lnSpc>
                <a:buAutoNum type="arabicPeriod" startAt="1"/>
              </a:pPr>
              <a:r>
                <a:rPr lang="en-US" sz="2410">
                  <a:solidFill>
                    <a:srgbClr val="000000"/>
                  </a:solidFill>
                  <a:latin typeface="Poppins"/>
                  <a:ea typeface="Poppins"/>
                  <a:cs typeface="Poppins"/>
                  <a:sym typeface="Poppins"/>
                </a:rPr>
                <a:t> Used SQL to perform general analysis of players traits and      performance metrics.</a:t>
              </a:r>
            </a:p>
            <a:p>
              <a:pPr algn="l" marL="520451" indent="-260226" lvl="1">
                <a:lnSpc>
                  <a:spcPts val="4604"/>
                </a:lnSpc>
                <a:buAutoNum type="arabicPeriod" startAt="1"/>
              </a:pPr>
              <a:r>
                <a:rPr lang="en-US" sz="2410">
                  <a:solidFill>
                    <a:srgbClr val="000000"/>
                  </a:solidFill>
                  <a:latin typeface="Poppins"/>
                  <a:ea typeface="Poppins"/>
                  <a:cs typeface="Poppins"/>
                  <a:sym typeface="Poppins"/>
                </a:rPr>
                <a:t> Returned to Python to create visuals around SQL analysis findings. </a:t>
              </a:r>
            </a:p>
            <a:p>
              <a:pPr algn="l" marL="520451" indent="-260226" lvl="1">
                <a:lnSpc>
                  <a:spcPts val="4604"/>
                </a:lnSpc>
                <a:buAutoNum type="arabicPeriod" startAt="1"/>
              </a:pPr>
              <a:r>
                <a:rPr lang="en-US" sz="2410">
                  <a:solidFill>
                    <a:srgbClr val="000000"/>
                  </a:solidFill>
                  <a:latin typeface="Poppins"/>
                  <a:ea typeface="Poppins"/>
                  <a:cs typeface="Poppins"/>
                  <a:sym typeface="Poppins"/>
                </a:rPr>
                <a:t> Created new CSV of only winners in Python before importing all data into Tableau.</a:t>
              </a:r>
            </a:p>
            <a:p>
              <a:pPr algn="l" marL="520451" indent="-260226" lvl="1">
                <a:lnSpc>
                  <a:spcPts val="4604"/>
                </a:lnSpc>
                <a:buAutoNum type="arabicPeriod" startAt="1"/>
              </a:pPr>
              <a:r>
                <a:rPr lang="en-US" sz="2410">
                  <a:solidFill>
                    <a:srgbClr val="000000"/>
                  </a:solidFill>
                  <a:latin typeface="Poppins"/>
                  <a:ea typeface="Poppins"/>
                  <a:cs typeface="Poppins"/>
                  <a:sym typeface="Poppins"/>
                </a:rPr>
                <a:t> Created original Tableau Dashboard focused on statistical trends of winners.</a:t>
              </a:r>
            </a:p>
            <a:p>
              <a:pPr algn="l" marL="520451" indent="-260226" lvl="1">
                <a:lnSpc>
                  <a:spcPts val="4604"/>
                </a:lnSpc>
                <a:buAutoNum type="arabicPeriod" startAt="1"/>
              </a:pPr>
              <a:r>
                <a:rPr lang="en-US" sz="2410">
                  <a:solidFill>
                    <a:srgbClr val="000000"/>
                  </a:solidFill>
                  <a:latin typeface="Poppins"/>
                  <a:ea typeface="Poppins"/>
                  <a:cs typeface="Poppins"/>
                  <a:sym typeface="Poppins"/>
                </a:rPr>
                <a:t> Created Canva presentation showcasing analysis. </a:t>
              </a:r>
            </a:p>
            <a:p>
              <a:pPr algn="l" marL="520451" indent="-260226" lvl="1">
                <a:lnSpc>
                  <a:spcPts val="4604"/>
                </a:lnSpc>
                <a:buAutoNum type="arabicPeriod" startAt="1"/>
              </a:pPr>
              <a:r>
                <a:rPr lang="en-US" sz="2410">
                  <a:solidFill>
                    <a:srgbClr val="000000"/>
                  </a:solidFill>
                  <a:latin typeface="Poppins"/>
                  <a:ea typeface="Poppins"/>
                  <a:cs typeface="Poppins"/>
                  <a:sym typeface="Poppins"/>
                </a:rPr>
                <a:t> Upload project materials to Github and created Read Me. </a:t>
              </a:r>
            </a:p>
          </p:txBody>
        </p:sp>
      </p:grpSp>
      <p:grpSp>
        <p:nvGrpSpPr>
          <p:cNvPr name="Group 9" id="9"/>
          <p:cNvGrpSpPr/>
          <p:nvPr/>
        </p:nvGrpSpPr>
        <p:grpSpPr>
          <a:xfrm rot="0">
            <a:off x="15451824" y="205665"/>
            <a:ext cx="2464645" cy="1579319"/>
            <a:chOff x="0" y="0"/>
            <a:chExt cx="3286194" cy="2105758"/>
          </a:xfrm>
        </p:grpSpPr>
        <p:sp>
          <p:nvSpPr>
            <p:cNvPr name="Freeform 10" id="10"/>
            <p:cNvSpPr/>
            <p:nvPr/>
          </p:nvSpPr>
          <p:spPr>
            <a:xfrm flipH="false" flipV="false" rot="0">
              <a:off x="0" y="0"/>
              <a:ext cx="3286194" cy="2105758"/>
            </a:xfrm>
            <a:custGeom>
              <a:avLst/>
              <a:gdLst/>
              <a:ahLst/>
              <a:cxnLst/>
              <a:rect r="r" b="b" t="t" l="l"/>
              <a:pathLst>
                <a:path h="2105758" w="3286194">
                  <a:moveTo>
                    <a:pt x="0" y="0"/>
                  </a:moveTo>
                  <a:lnTo>
                    <a:pt x="3286194" y="0"/>
                  </a:lnTo>
                  <a:lnTo>
                    <a:pt x="3286194" y="2105758"/>
                  </a:lnTo>
                  <a:lnTo>
                    <a:pt x="0" y="2105758"/>
                  </a:lnTo>
                  <a:lnTo>
                    <a:pt x="0" y="0"/>
                  </a:lnTo>
                  <a:close/>
                </a:path>
              </a:pathLst>
            </a:custGeom>
            <a:blipFill>
              <a:blip r:embed="rId3"/>
              <a:stretch>
                <a:fillRect l="0" t="0" r="0" b="0"/>
              </a:stretch>
            </a:blipFill>
          </p:spPr>
        </p:sp>
        <p:sp>
          <p:nvSpPr>
            <p:cNvPr name="Freeform 11" id="11"/>
            <p:cNvSpPr/>
            <p:nvPr/>
          </p:nvSpPr>
          <p:spPr>
            <a:xfrm flipH="false" flipV="false" rot="0">
              <a:off x="240336" y="487385"/>
              <a:ext cx="237708" cy="285108"/>
            </a:xfrm>
            <a:custGeom>
              <a:avLst/>
              <a:gdLst/>
              <a:ahLst/>
              <a:cxnLst/>
              <a:rect r="r" b="b" t="t" l="l"/>
              <a:pathLst>
                <a:path h="285108" w="237708">
                  <a:moveTo>
                    <a:pt x="0" y="0"/>
                  </a:moveTo>
                  <a:lnTo>
                    <a:pt x="237708" y="0"/>
                  </a:lnTo>
                  <a:lnTo>
                    <a:pt x="237708" y="285108"/>
                  </a:lnTo>
                  <a:lnTo>
                    <a:pt x="0" y="28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818897" y="487385"/>
              <a:ext cx="223453" cy="285108"/>
            </a:xfrm>
            <a:custGeom>
              <a:avLst/>
              <a:gdLst/>
              <a:ahLst/>
              <a:cxnLst/>
              <a:rect r="r" b="b" t="t" l="l"/>
              <a:pathLst>
                <a:path h="285108" w="223453">
                  <a:moveTo>
                    <a:pt x="0" y="0"/>
                  </a:moveTo>
                  <a:lnTo>
                    <a:pt x="223453" y="0"/>
                  </a:lnTo>
                  <a:lnTo>
                    <a:pt x="223453" y="285108"/>
                  </a:lnTo>
                  <a:lnTo>
                    <a:pt x="0" y="2851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53980" y="12980"/>
              <a:ext cx="227972" cy="286757"/>
            </a:xfrm>
            <a:custGeom>
              <a:avLst/>
              <a:gdLst/>
              <a:ahLst/>
              <a:cxnLst/>
              <a:rect r="r" b="b" t="t" l="l"/>
              <a:pathLst>
                <a:path h="286757" w="227972">
                  <a:moveTo>
                    <a:pt x="0" y="0"/>
                  </a:moveTo>
                  <a:lnTo>
                    <a:pt x="227972" y="0"/>
                  </a:lnTo>
                  <a:lnTo>
                    <a:pt x="227972" y="286758"/>
                  </a:lnTo>
                  <a:lnTo>
                    <a:pt x="0" y="2867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789154" y="1656283"/>
              <a:ext cx="319090" cy="312708"/>
            </a:xfrm>
            <a:custGeom>
              <a:avLst/>
              <a:gdLst/>
              <a:ahLst/>
              <a:cxnLst/>
              <a:rect r="r" b="b" t="t" l="l"/>
              <a:pathLst>
                <a:path h="312708" w="319090">
                  <a:moveTo>
                    <a:pt x="0" y="0"/>
                  </a:moveTo>
                  <a:lnTo>
                    <a:pt x="319090" y="0"/>
                  </a:lnTo>
                  <a:lnTo>
                    <a:pt x="319090" y="312708"/>
                  </a:lnTo>
                  <a:lnTo>
                    <a:pt x="0" y="3127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2157483" y="1629826"/>
              <a:ext cx="365622" cy="365622"/>
            </a:xfrm>
            <a:custGeom>
              <a:avLst/>
              <a:gdLst/>
              <a:ahLst/>
              <a:cxnLst/>
              <a:rect r="r" b="b" t="t" l="l"/>
              <a:pathLst>
                <a:path h="365622" w="365622">
                  <a:moveTo>
                    <a:pt x="0" y="0"/>
                  </a:moveTo>
                  <a:lnTo>
                    <a:pt x="365623" y="0"/>
                  </a:lnTo>
                  <a:lnTo>
                    <a:pt x="365623" y="365622"/>
                  </a:lnTo>
                  <a:lnTo>
                    <a:pt x="0" y="365622"/>
                  </a:lnTo>
                  <a:lnTo>
                    <a:pt x="0" y="0"/>
                  </a:lnTo>
                  <a:close/>
                </a:path>
              </a:pathLst>
            </a:custGeom>
            <a:blipFill>
              <a:blip r:embed="rId12"/>
              <a:stretch>
                <a:fillRect l="0" t="0" r="0" b="0"/>
              </a:stretch>
            </a:blipFill>
          </p:spPr>
        </p:sp>
        <p:sp>
          <p:nvSpPr>
            <p:cNvPr name="TextBox 16" id="16"/>
            <p:cNvSpPr txBox="true"/>
            <p:nvPr/>
          </p:nvSpPr>
          <p:spPr>
            <a:xfrm rot="0">
              <a:off x="1210716" y="1824642"/>
              <a:ext cx="864762" cy="163658"/>
            </a:xfrm>
            <a:prstGeom prst="rect">
              <a:avLst/>
            </a:prstGeom>
          </p:spPr>
          <p:txBody>
            <a:bodyPr anchor="t" rtlCol="false" tIns="0" lIns="0" bIns="0" rIns="0">
              <a:spAutoFit/>
            </a:bodyPr>
            <a:lstStyle/>
            <a:p>
              <a:pPr algn="ctr">
                <a:lnSpc>
                  <a:spcPts val="1031"/>
                </a:lnSpc>
                <a:spcBef>
                  <a:spcPct val="0"/>
                </a:spcBef>
              </a:pPr>
              <a:r>
                <a:rPr lang="en-US" sz="736">
                  <a:solidFill>
                    <a:srgbClr val="FFFFFF"/>
                  </a:solidFill>
                  <a:latin typeface="Canva Sans"/>
                  <a:ea typeface="Canva Sans"/>
                  <a:cs typeface="Canva Sans"/>
                  <a:sym typeface="Canva Sans"/>
                </a:rPr>
                <a:t>OUT-ANALYZE</a:t>
              </a:r>
            </a:p>
          </p:txBody>
        </p:sp>
        <p:sp>
          <p:nvSpPr>
            <p:cNvPr name="TextBox 17" id="17"/>
            <p:cNvSpPr txBox="true"/>
            <p:nvPr/>
          </p:nvSpPr>
          <p:spPr>
            <a:xfrm rot="1449280">
              <a:off x="1979909" y="134518"/>
              <a:ext cx="728568" cy="313058"/>
            </a:xfrm>
            <a:prstGeom prst="rect">
              <a:avLst/>
            </a:prstGeom>
          </p:spPr>
          <p:txBody>
            <a:bodyPr anchor="t" rtlCol="false" tIns="0" lIns="0" bIns="0" rIns="0">
              <a:spAutoFit/>
            </a:bodyPr>
            <a:lstStyle/>
            <a:p>
              <a:pPr algn="ctr">
                <a:lnSpc>
                  <a:spcPts val="1017"/>
                </a:lnSpc>
                <a:spcBef>
                  <a:spcPct val="0"/>
                </a:spcBef>
              </a:pPr>
              <a:r>
                <a:rPr lang="en-US" sz="726">
                  <a:solidFill>
                    <a:srgbClr val="FFFFFF"/>
                  </a:solidFill>
                  <a:latin typeface="Canva Sans"/>
                  <a:ea typeface="Canva Sans"/>
                  <a:cs typeface="Canva Sans"/>
                  <a:sym typeface="Canva Sans"/>
                </a:rPr>
                <a:t>OUT-GRAPH</a:t>
              </a:r>
            </a:p>
          </p:txBody>
        </p:sp>
        <p:sp>
          <p:nvSpPr>
            <p:cNvPr name="TextBox 18" id="18"/>
            <p:cNvSpPr txBox="true"/>
            <p:nvPr/>
          </p:nvSpPr>
          <p:spPr>
            <a:xfrm rot="-1333155">
              <a:off x="587959" y="138655"/>
              <a:ext cx="714275" cy="304529"/>
            </a:xfrm>
            <a:prstGeom prst="rect">
              <a:avLst/>
            </a:prstGeom>
          </p:spPr>
          <p:txBody>
            <a:bodyPr anchor="t" rtlCol="false" tIns="0" lIns="0" bIns="0" rIns="0">
              <a:spAutoFit/>
            </a:bodyPr>
            <a:lstStyle/>
            <a:p>
              <a:pPr algn="ctr">
                <a:lnSpc>
                  <a:spcPts val="1017"/>
                </a:lnSpc>
                <a:spcBef>
                  <a:spcPct val="0"/>
                </a:spcBef>
              </a:pPr>
              <a:r>
                <a:rPr lang="en-US" sz="726">
                  <a:solidFill>
                    <a:srgbClr val="FFFFFF"/>
                  </a:solidFill>
                  <a:latin typeface="Canva Sans"/>
                  <a:ea typeface="Canva Sans"/>
                  <a:cs typeface="Canva Sans"/>
                  <a:sym typeface="Canva Sans"/>
                </a:rPr>
                <a:t>OUT-CLEAN</a:t>
              </a:r>
            </a:p>
          </p:txBody>
        </p:sp>
      </p:grpSp>
      <p:sp>
        <p:nvSpPr>
          <p:cNvPr name="Freeform 19" id="19"/>
          <p:cNvSpPr/>
          <p:nvPr/>
        </p:nvSpPr>
        <p:spPr>
          <a:xfrm flipH="false" flipV="false" rot="0">
            <a:off x="11915174" y="3434116"/>
            <a:ext cx="6407442" cy="3597321"/>
          </a:xfrm>
          <a:custGeom>
            <a:avLst/>
            <a:gdLst/>
            <a:ahLst/>
            <a:cxnLst/>
            <a:rect r="r" b="b" t="t" l="l"/>
            <a:pathLst>
              <a:path h="3597321" w="6407442">
                <a:moveTo>
                  <a:pt x="0" y="0"/>
                </a:moveTo>
                <a:lnTo>
                  <a:pt x="6407442" y="0"/>
                </a:lnTo>
                <a:lnTo>
                  <a:pt x="6407442" y="3597321"/>
                </a:lnTo>
                <a:lnTo>
                  <a:pt x="0" y="3597321"/>
                </a:lnTo>
                <a:lnTo>
                  <a:pt x="0" y="0"/>
                </a:lnTo>
                <a:close/>
              </a:path>
            </a:pathLst>
          </a:custGeom>
          <a:blipFill>
            <a:blip r:embed="rId1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666"/>
            </a:stretch>
          </a:blipFill>
        </p:spPr>
      </p:sp>
      <p:grpSp>
        <p:nvGrpSpPr>
          <p:cNvPr name="Group 3" id="3"/>
          <p:cNvGrpSpPr/>
          <p:nvPr/>
        </p:nvGrpSpPr>
        <p:grpSpPr>
          <a:xfrm rot="0">
            <a:off x="15006761" y="205665"/>
            <a:ext cx="2909708" cy="1864510"/>
            <a:chOff x="0" y="0"/>
            <a:chExt cx="3879611" cy="2486014"/>
          </a:xfrm>
        </p:grpSpPr>
        <p:sp>
          <p:nvSpPr>
            <p:cNvPr name="Freeform 4" id="4"/>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3"/>
              <a:stretch>
                <a:fillRect l="0" t="0" r="0" b="0"/>
              </a:stretch>
            </a:blipFill>
          </p:spPr>
        </p:sp>
        <p:sp>
          <p:nvSpPr>
            <p:cNvPr name="Freeform 5" id="5"/>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2"/>
              <a:stretch>
                <a:fillRect l="0" t="0" r="0" b="0"/>
              </a:stretch>
            </a:blipFill>
          </p:spPr>
        </p:sp>
        <p:sp>
          <p:nvSpPr>
            <p:cNvPr name="TextBox 10" id="10"/>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1" id="11"/>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2" id="12"/>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3" id="13"/>
          <p:cNvSpPr/>
          <p:nvPr/>
        </p:nvSpPr>
        <p:spPr>
          <a:xfrm flipH="false" flipV="false" rot="0">
            <a:off x="10784286" y="3584629"/>
            <a:ext cx="7253739" cy="4082819"/>
          </a:xfrm>
          <a:custGeom>
            <a:avLst/>
            <a:gdLst/>
            <a:ahLst/>
            <a:cxnLst/>
            <a:rect r="r" b="b" t="t" l="l"/>
            <a:pathLst>
              <a:path h="4082819" w="7253739">
                <a:moveTo>
                  <a:pt x="0" y="0"/>
                </a:moveTo>
                <a:lnTo>
                  <a:pt x="7253739" y="0"/>
                </a:lnTo>
                <a:lnTo>
                  <a:pt x="7253739" y="4082819"/>
                </a:lnTo>
                <a:lnTo>
                  <a:pt x="0" y="4082819"/>
                </a:lnTo>
                <a:lnTo>
                  <a:pt x="0" y="0"/>
                </a:lnTo>
                <a:close/>
              </a:path>
            </a:pathLst>
          </a:custGeom>
          <a:blipFill>
            <a:blip r:embed="rId13"/>
            <a:stretch>
              <a:fillRect l="0" t="0" r="0" b="0"/>
            </a:stretch>
          </a:blipFill>
        </p:spPr>
      </p:sp>
      <p:sp>
        <p:nvSpPr>
          <p:cNvPr name="TextBox 14" id="14"/>
          <p:cNvSpPr txBox="true"/>
          <p:nvPr/>
        </p:nvSpPr>
        <p:spPr>
          <a:xfrm rot="0">
            <a:off x="438072" y="734291"/>
            <a:ext cx="11772797" cy="1536312"/>
          </a:xfrm>
          <a:prstGeom prst="rect">
            <a:avLst/>
          </a:prstGeom>
        </p:spPr>
        <p:txBody>
          <a:bodyPr anchor="t" rtlCol="false" tIns="0" lIns="0" bIns="0" rIns="0">
            <a:spAutoFit/>
          </a:bodyPr>
          <a:lstStyle/>
          <a:p>
            <a:pPr algn="l">
              <a:lnSpc>
                <a:spcPts val="11025"/>
              </a:lnSpc>
            </a:pPr>
            <a:r>
              <a:rPr lang="en-US" sz="10400" b="true">
                <a:solidFill>
                  <a:srgbClr val="FFDE59"/>
                </a:solidFill>
                <a:latin typeface="Poppins Bold"/>
                <a:ea typeface="Poppins Bold"/>
                <a:cs typeface="Poppins Bold"/>
                <a:sym typeface="Poppins Bold"/>
              </a:rPr>
              <a:t>Data Cleaning:</a:t>
            </a:r>
          </a:p>
        </p:txBody>
      </p:sp>
      <p:grpSp>
        <p:nvGrpSpPr>
          <p:cNvPr name="Group 15" id="15"/>
          <p:cNvGrpSpPr/>
          <p:nvPr/>
        </p:nvGrpSpPr>
        <p:grpSpPr>
          <a:xfrm rot="0">
            <a:off x="438072" y="2874051"/>
            <a:ext cx="10161720" cy="7056898"/>
            <a:chOff x="0" y="0"/>
            <a:chExt cx="2676338" cy="1858607"/>
          </a:xfrm>
        </p:grpSpPr>
        <p:sp>
          <p:nvSpPr>
            <p:cNvPr name="Freeform 16" id="16"/>
            <p:cNvSpPr/>
            <p:nvPr/>
          </p:nvSpPr>
          <p:spPr>
            <a:xfrm flipH="false" flipV="false" rot="0">
              <a:off x="0" y="0"/>
              <a:ext cx="2676338" cy="1858607"/>
            </a:xfrm>
            <a:custGeom>
              <a:avLst/>
              <a:gdLst/>
              <a:ahLst/>
              <a:cxnLst/>
              <a:rect r="r" b="b" t="t" l="l"/>
              <a:pathLst>
                <a:path h="1858607" w="2676338">
                  <a:moveTo>
                    <a:pt x="38855" y="0"/>
                  </a:moveTo>
                  <a:lnTo>
                    <a:pt x="2637482" y="0"/>
                  </a:lnTo>
                  <a:cubicBezTo>
                    <a:pt x="2647787" y="0"/>
                    <a:pt x="2657671" y="4094"/>
                    <a:pt x="2664957" y="11380"/>
                  </a:cubicBezTo>
                  <a:cubicBezTo>
                    <a:pt x="2672244" y="18667"/>
                    <a:pt x="2676338" y="28550"/>
                    <a:pt x="2676338" y="38855"/>
                  </a:cubicBezTo>
                  <a:lnTo>
                    <a:pt x="2676338" y="1819752"/>
                  </a:lnTo>
                  <a:cubicBezTo>
                    <a:pt x="2676338" y="1841211"/>
                    <a:pt x="2658942" y="1858607"/>
                    <a:pt x="2637482" y="1858607"/>
                  </a:cubicBezTo>
                  <a:lnTo>
                    <a:pt x="38855" y="1858607"/>
                  </a:lnTo>
                  <a:cubicBezTo>
                    <a:pt x="28550" y="1858607"/>
                    <a:pt x="18667" y="1854513"/>
                    <a:pt x="11380" y="1847226"/>
                  </a:cubicBezTo>
                  <a:cubicBezTo>
                    <a:pt x="4094" y="1839940"/>
                    <a:pt x="0" y="1830057"/>
                    <a:pt x="0" y="1819752"/>
                  </a:cubicBezTo>
                  <a:lnTo>
                    <a:pt x="0" y="38855"/>
                  </a:lnTo>
                  <a:cubicBezTo>
                    <a:pt x="0" y="28550"/>
                    <a:pt x="4094" y="18667"/>
                    <a:pt x="11380" y="11380"/>
                  </a:cubicBezTo>
                  <a:cubicBezTo>
                    <a:pt x="18667" y="4094"/>
                    <a:pt x="28550" y="0"/>
                    <a:pt x="38855" y="0"/>
                  </a:cubicBezTo>
                  <a:close/>
                </a:path>
              </a:pathLst>
            </a:custGeom>
            <a:solidFill>
              <a:srgbClr val="FFDE59">
                <a:alpha val="76863"/>
              </a:srgbClr>
            </a:solidFill>
          </p:spPr>
        </p:sp>
        <p:sp>
          <p:nvSpPr>
            <p:cNvPr name="TextBox 17" id="17"/>
            <p:cNvSpPr txBox="true"/>
            <p:nvPr/>
          </p:nvSpPr>
          <p:spPr>
            <a:xfrm>
              <a:off x="0" y="-47625"/>
              <a:ext cx="2676338" cy="1906232"/>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22559" y="3187404"/>
            <a:ext cx="9149284" cy="7746211"/>
          </a:xfrm>
          <a:prstGeom prst="rect">
            <a:avLst/>
          </a:prstGeom>
        </p:spPr>
        <p:txBody>
          <a:bodyPr anchor="t" rtlCol="false" tIns="0" lIns="0" bIns="0" rIns="0">
            <a:spAutoFit/>
          </a:bodyPr>
          <a:lstStyle/>
          <a:p>
            <a:pPr algn="l">
              <a:lnSpc>
                <a:spcPts val="3428"/>
              </a:lnSpc>
            </a:pPr>
            <a:r>
              <a:rPr lang="en-US" sz="2810">
                <a:solidFill>
                  <a:srgbClr val="000000"/>
                </a:solidFill>
                <a:latin typeface="Poppins"/>
                <a:ea typeface="Poppins"/>
                <a:cs typeface="Poppins"/>
                <a:sym typeface="Poppins"/>
              </a:rPr>
              <a:t>I cleaned several data inconsistencies:</a:t>
            </a:r>
          </a:p>
          <a:p>
            <a:pPr algn="l" marL="606809" indent="-303405" lvl="1">
              <a:lnSpc>
                <a:spcPts val="3428"/>
              </a:lnSpc>
              <a:buFont typeface="Arial"/>
              <a:buChar char="•"/>
            </a:pPr>
            <a:r>
              <a:rPr lang="en-US" sz="2810">
                <a:solidFill>
                  <a:srgbClr val="000000"/>
                </a:solidFill>
                <a:latin typeface="Poppins"/>
                <a:ea typeface="Poppins"/>
                <a:cs typeface="Poppins"/>
                <a:sym typeface="Poppins"/>
              </a:rPr>
              <a:t>The 'Finish #' column contained various labels such as 'Winner' and 'Runner-Up,' which were converted into numerical values to facilitate analysis.</a:t>
            </a:r>
          </a:p>
          <a:p>
            <a:pPr algn="l" marL="606809" indent="-303405" lvl="1">
              <a:lnSpc>
                <a:spcPts val="3428"/>
              </a:lnSpc>
              <a:buFont typeface="Arial"/>
              <a:buChar char="•"/>
            </a:pPr>
            <a:r>
              <a:rPr lang="en-US" sz="2810">
                <a:solidFill>
                  <a:srgbClr val="000000"/>
                </a:solidFill>
                <a:latin typeface="Poppins"/>
                <a:ea typeface="Poppins"/>
                <a:cs typeface="Poppins"/>
                <a:sym typeface="Poppins"/>
              </a:rPr>
              <a:t>Handling missing values in columns like "Votes For Bootee" and "Votes Against The Player."</a:t>
            </a:r>
          </a:p>
          <a:p>
            <a:pPr algn="l" marL="606809" indent="-303405" lvl="1">
              <a:lnSpc>
                <a:spcPts val="3428"/>
              </a:lnSpc>
              <a:buFont typeface="Arial"/>
              <a:buChar char="•"/>
            </a:pPr>
            <a:r>
              <a:rPr lang="en-US" sz="2810">
                <a:solidFill>
                  <a:srgbClr val="000000"/>
                </a:solidFill>
                <a:latin typeface="Poppins"/>
                <a:ea typeface="Poppins"/>
                <a:cs typeface="Poppins"/>
                <a:sym typeface="Poppins"/>
              </a:rPr>
              <a:t>Adjusting the format of non-numeric columns.</a:t>
            </a:r>
          </a:p>
          <a:p>
            <a:pPr algn="l" marL="606809" indent="-303405" lvl="1">
              <a:lnSpc>
                <a:spcPts val="3428"/>
              </a:lnSpc>
              <a:buFont typeface="Arial"/>
              <a:buChar char="•"/>
            </a:pPr>
            <a:r>
              <a:rPr lang="en-US" sz="2810">
                <a:solidFill>
                  <a:srgbClr val="000000"/>
                </a:solidFill>
                <a:latin typeface="Poppins"/>
                <a:ea typeface="Poppins"/>
                <a:cs typeface="Poppins"/>
                <a:sym typeface="Poppins"/>
              </a:rPr>
              <a:t>Handling of repeat winners</a:t>
            </a:r>
          </a:p>
          <a:p>
            <a:pPr algn="l" marL="606809" indent="-303405" lvl="1">
              <a:lnSpc>
                <a:spcPts val="3428"/>
              </a:lnSpc>
              <a:buFont typeface="Arial"/>
              <a:buChar char="•"/>
            </a:pPr>
            <a:r>
              <a:rPr lang="en-US" sz="2810">
                <a:solidFill>
                  <a:srgbClr val="000000"/>
                </a:solidFill>
                <a:latin typeface="Poppins"/>
                <a:ea typeface="Poppins"/>
                <a:cs typeface="Poppins"/>
                <a:sym typeface="Poppins"/>
              </a:rPr>
              <a:t>Handled genders utilizing AI. ChatGPT Prompt - “take this list of first names and create a new column of genders. Assign a male or female to any names you are 90% or more certain of gender, create a list at the bottom of names you are not sure about.” </a:t>
            </a:r>
          </a:p>
          <a:p>
            <a:pPr algn="l">
              <a:lnSpc>
                <a:spcPts val="3428"/>
              </a:lnSpc>
            </a:pPr>
          </a:p>
          <a:p>
            <a:pPr algn="l">
              <a:lnSpc>
                <a:spcPts val="3428"/>
              </a:lnSpc>
            </a:pPr>
          </a:p>
          <a:p>
            <a:pPr algn="l">
              <a:lnSpc>
                <a:spcPts val="342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666"/>
            </a:stretch>
          </a:blipFill>
        </p:spPr>
      </p:sp>
      <p:sp>
        <p:nvSpPr>
          <p:cNvPr name="TextBox 3" id="3"/>
          <p:cNvSpPr txBox="true"/>
          <p:nvPr/>
        </p:nvSpPr>
        <p:spPr>
          <a:xfrm rot="0">
            <a:off x="827495" y="38100"/>
            <a:ext cx="14713342" cy="1536312"/>
          </a:xfrm>
          <a:prstGeom prst="rect">
            <a:avLst/>
          </a:prstGeom>
        </p:spPr>
        <p:txBody>
          <a:bodyPr anchor="t" rtlCol="false" tIns="0" lIns="0" bIns="0" rIns="0">
            <a:spAutoFit/>
          </a:bodyPr>
          <a:lstStyle/>
          <a:p>
            <a:pPr algn="l">
              <a:lnSpc>
                <a:spcPts val="11025"/>
              </a:lnSpc>
            </a:pPr>
            <a:r>
              <a:rPr lang="en-US" sz="10400" b="true">
                <a:solidFill>
                  <a:srgbClr val="FFDE59"/>
                </a:solidFill>
                <a:latin typeface="Poppins Bold"/>
                <a:ea typeface="Poppins Bold"/>
                <a:cs typeface="Poppins Bold"/>
                <a:sym typeface="Poppins Bold"/>
              </a:rPr>
              <a:t>Key Glossary Terms:</a:t>
            </a:r>
          </a:p>
        </p:txBody>
      </p:sp>
      <p:grpSp>
        <p:nvGrpSpPr>
          <p:cNvPr name="Group 4" id="4"/>
          <p:cNvGrpSpPr/>
          <p:nvPr/>
        </p:nvGrpSpPr>
        <p:grpSpPr>
          <a:xfrm rot="0">
            <a:off x="601127" y="1784984"/>
            <a:ext cx="15115005" cy="8410283"/>
            <a:chOff x="0" y="0"/>
            <a:chExt cx="20153339" cy="11213711"/>
          </a:xfrm>
        </p:grpSpPr>
        <p:grpSp>
          <p:nvGrpSpPr>
            <p:cNvPr name="Group 5" id="5"/>
            <p:cNvGrpSpPr/>
            <p:nvPr/>
          </p:nvGrpSpPr>
          <p:grpSpPr>
            <a:xfrm rot="0">
              <a:off x="0" y="0"/>
              <a:ext cx="20153339" cy="10563255"/>
              <a:chOff x="0" y="0"/>
              <a:chExt cx="3980907" cy="2086569"/>
            </a:xfrm>
          </p:grpSpPr>
          <p:sp>
            <p:nvSpPr>
              <p:cNvPr name="Freeform 6" id="6"/>
              <p:cNvSpPr/>
              <p:nvPr/>
            </p:nvSpPr>
            <p:spPr>
              <a:xfrm flipH="false" flipV="false" rot="0">
                <a:off x="0" y="0"/>
                <a:ext cx="3980907" cy="2086569"/>
              </a:xfrm>
              <a:custGeom>
                <a:avLst/>
                <a:gdLst/>
                <a:ahLst/>
                <a:cxnLst/>
                <a:rect r="r" b="b" t="t" l="l"/>
                <a:pathLst>
                  <a:path h="2086569" w="3980907">
                    <a:moveTo>
                      <a:pt x="26122" y="0"/>
                    </a:moveTo>
                    <a:lnTo>
                      <a:pt x="3954785" y="0"/>
                    </a:lnTo>
                    <a:cubicBezTo>
                      <a:pt x="3961712" y="0"/>
                      <a:pt x="3968357" y="2752"/>
                      <a:pt x="3973256" y="7651"/>
                    </a:cubicBezTo>
                    <a:cubicBezTo>
                      <a:pt x="3978154" y="12550"/>
                      <a:pt x="3980907" y="19194"/>
                      <a:pt x="3980907" y="26122"/>
                    </a:cubicBezTo>
                    <a:lnTo>
                      <a:pt x="3980907" y="2060447"/>
                    </a:lnTo>
                    <a:cubicBezTo>
                      <a:pt x="3980907" y="2067375"/>
                      <a:pt x="3978154" y="2074019"/>
                      <a:pt x="3973256" y="2078918"/>
                    </a:cubicBezTo>
                    <a:cubicBezTo>
                      <a:pt x="3968357" y="2083817"/>
                      <a:pt x="3961712" y="2086569"/>
                      <a:pt x="3954785" y="2086569"/>
                    </a:cubicBezTo>
                    <a:lnTo>
                      <a:pt x="26122" y="2086569"/>
                    </a:lnTo>
                    <a:cubicBezTo>
                      <a:pt x="19194" y="2086569"/>
                      <a:pt x="12550" y="2083817"/>
                      <a:pt x="7651" y="2078918"/>
                    </a:cubicBezTo>
                    <a:cubicBezTo>
                      <a:pt x="2752" y="2074019"/>
                      <a:pt x="0" y="2067375"/>
                      <a:pt x="0" y="2060447"/>
                    </a:cubicBezTo>
                    <a:lnTo>
                      <a:pt x="0" y="26122"/>
                    </a:lnTo>
                    <a:cubicBezTo>
                      <a:pt x="0" y="19194"/>
                      <a:pt x="2752" y="12550"/>
                      <a:pt x="7651" y="7651"/>
                    </a:cubicBezTo>
                    <a:cubicBezTo>
                      <a:pt x="12550" y="2752"/>
                      <a:pt x="19194" y="0"/>
                      <a:pt x="26122" y="0"/>
                    </a:cubicBezTo>
                    <a:close/>
                  </a:path>
                </a:pathLst>
              </a:custGeom>
              <a:solidFill>
                <a:srgbClr val="FFDE59">
                  <a:alpha val="76863"/>
                </a:srgbClr>
              </a:solidFill>
            </p:spPr>
          </p:sp>
          <p:sp>
            <p:nvSpPr>
              <p:cNvPr name="TextBox 7" id="7"/>
              <p:cNvSpPr txBox="true"/>
              <p:nvPr/>
            </p:nvSpPr>
            <p:spPr>
              <a:xfrm>
                <a:off x="0" y="-47625"/>
                <a:ext cx="3980907" cy="2134194"/>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01824" y="296700"/>
              <a:ext cx="19013145" cy="10917011"/>
            </a:xfrm>
            <a:prstGeom prst="rect">
              <a:avLst/>
            </a:prstGeom>
          </p:spPr>
          <p:txBody>
            <a:bodyPr anchor="t" rtlCol="false" tIns="0" lIns="0" bIns="0" rIns="0">
              <a:spAutoFit/>
            </a:bodyPr>
            <a:lstStyle/>
            <a:p>
              <a:pPr algn="l">
                <a:lnSpc>
                  <a:spcPts val="2940"/>
                </a:lnSpc>
              </a:pPr>
              <a:r>
                <a:rPr lang="en-US" sz="2410" b="true">
                  <a:solidFill>
                    <a:srgbClr val="000000"/>
                  </a:solidFill>
                  <a:latin typeface="Poppins Bold"/>
                  <a:ea typeface="Poppins Bold"/>
                  <a:cs typeface="Poppins Bold"/>
                  <a:sym typeface="Poppins Bold"/>
                </a:rPr>
                <a:t>Performance Metrics:</a:t>
              </a:r>
            </a:p>
            <a:p>
              <a:pPr algn="l" marL="520451" indent="-260226" lvl="1">
                <a:lnSpc>
                  <a:spcPts val="2940"/>
                </a:lnSpc>
                <a:buFont typeface="Arial"/>
                <a:buChar char="•"/>
              </a:pPr>
              <a:r>
                <a:rPr lang="en-US" b="true" sz="2410">
                  <a:solidFill>
                    <a:srgbClr val="000000"/>
                  </a:solidFill>
                  <a:latin typeface="Poppins Bold"/>
                  <a:ea typeface="Poppins Bold"/>
                  <a:cs typeface="Poppins Bold"/>
                  <a:sym typeface="Poppins Bold"/>
                </a:rPr>
                <a:t>ChW: </a:t>
              </a:r>
              <a:r>
                <a:rPr lang="en-US" sz="2410">
                  <a:solidFill>
                    <a:srgbClr val="000000"/>
                  </a:solidFill>
                  <a:latin typeface="Poppins"/>
                  <a:ea typeface="Poppins"/>
                  <a:cs typeface="Poppins"/>
                  <a:sym typeface="Poppins"/>
                </a:rPr>
                <a:t>Challenge Wins. For tribal challenges, a contestant earns a fraction of 1 win, depending on if they participated (no points for sitting out). So in a five-person tribe's win, each participant gets (1/5) of a point, or 0.2 points. Duels at Redemption Island count as half a challenge (and half a win). Individual challenge wins count as a full point.</a:t>
              </a:r>
            </a:p>
            <a:p>
              <a:pPr algn="l" marL="520451" indent="-260226" lvl="1">
                <a:lnSpc>
                  <a:spcPts val="2940"/>
                </a:lnSpc>
                <a:buFont typeface="Arial"/>
                <a:buChar char="•"/>
              </a:pPr>
              <a:r>
                <a:rPr lang="en-US" b="true" sz="2410">
                  <a:solidFill>
                    <a:srgbClr val="000000"/>
                  </a:solidFill>
                  <a:latin typeface="Poppins Bold"/>
                  <a:ea typeface="Poppins Bold"/>
                  <a:cs typeface="Poppins Bold"/>
                  <a:sym typeface="Poppins Bold"/>
                </a:rPr>
                <a:t>ChA:</a:t>
              </a:r>
              <a:r>
                <a:rPr lang="en-US" sz="2410">
                  <a:solidFill>
                    <a:srgbClr val="000000"/>
                  </a:solidFill>
                  <a:latin typeface="Poppins"/>
                  <a:ea typeface="Poppins"/>
                  <a:cs typeface="Poppins"/>
                  <a:sym typeface="Poppins"/>
                </a:rPr>
                <a:t> Challenge Appearances. Used to calculate ChW%. Fractional for tribal challenges (same as ChW), except sit-outs get charged for an appearance, because they could have participated.</a:t>
              </a:r>
            </a:p>
            <a:p>
              <a:pPr algn="l" marL="520451" indent="-260226" lvl="1">
                <a:lnSpc>
                  <a:spcPts val="2940"/>
                </a:lnSpc>
                <a:buFont typeface="Arial"/>
                <a:buChar char="•"/>
              </a:pPr>
              <a:r>
                <a:rPr lang="en-US" b="true" sz="2410">
                  <a:solidFill>
                    <a:srgbClr val="000000"/>
                  </a:solidFill>
                  <a:latin typeface="Poppins Bold"/>
                  <a:ea typeface="Poppins Bold"/>
                  <a:cs typeface="Poppins Bold"/>
                  <a:sym typeface="Poppins Bold"/>
                </a:rPr>
                <a:t>ChW%:</a:t>
              </a:r>
              <a:r>
                <a:rPr lang="en-US" sz="2410">
                  <a:solidFill>
                    <a:srgbClr val="000000"/>
                  </a:solidFill>
                  <a:latin typeface="Poppins"/>
                  <a:ea typeface="Poppins"/>
                  <a:cs typeface="Poppins"/>
                  <a:sym typeface="Poppins"/>
                </a:rPr>
                <a:t> Challenge Win%.  ChW% = ChW / ChA.</a:t>
              </a:r>
            </a:p>
            <a:p>
              <a:pPr algn="l" marL="520451" indent="-260226" lvl="1">
                <a:lnSpc>
                  <a:spcPts val="2940"/>
                </a:lnSpc>
                <a:buFont typeface="Arial"/>
                <a:buChar char="•"/>
              </a:pPr>
              <a:r>
                <a:rPr lang="en-US" b="true" sz="2410">
                  <a:solidFill>
                    <a:srgbClr val="000000"/>
                  </a:solidFill>
                  <a:latin typeface="Poppins Bold"/>
                  <a:ea typeface="Poppins Bold"/>
                  <a:cs typeface="Poppins Bold"/>
                  <a:sym typeface="Poppins Bold"/>
                </a:rPr>
                <a:t>VFB:</a:t>
              </a:r>
              <a:r>
                <a:rPr lang="en-US" sz="2410">
                  <a:solidFill>
                    <a:srgbClr val="000000"/>
                  </a:solidFill>
                  <a:latin typeface="Poppins"/>
                  <a:ea typeface="Poppins"/>
                  <a:cs typeface="Poppins"/>
                  <a:sym typeface="Poppins"/>
                </a:rPr>
                <a:t> Votes For Bootee. The number of times the contestant has voted for the person who was ultimately voted out. Applies only to initial votes (no points for revotes in case of a tie).</a:t>
              </a:r>
            </a:p>
            <a:p>
              <a:pPr algn="l" marL="520451" indent="-260226" lvl="1">
                <a:lnSpc>
                  <a:spcPts val="2940"/>
                </a:lnSpc>
                <a:buFont typeface="Arial"/>
                <a:buChar char="•"/>
              </a:pPr>
              <a:r>
                <a:rPr lang="en-US" b="true" sz="2410">
                  <a:solidFill>
                    <a:srgbClr val="000000"/>
                  </a:solidFill>
                  <a:latin typeface="Poppins Bold"/>
                  <a:ea typeface="Poppins Bold"/>
                  <a:cs typeface="Poppins Bold"/>
                  <a:sym typeface="Poppins Bold"/>
                </a:rPr>
                <a:t>VAP: </a:t>
              </a:r>
              <a:r>
                <a:rPr lang="en-US" sz="2410">
                  <a:solidFill>
                    <a:srgbClr val="000000"/>
                  </a:solidFill>
                  <a:latin typeface="Poppins"/>
                  <a:ea typeface="Poppins"/>
                  <a:cs typeface="Poppins"/>
                  <a:sym typeface="Poppins"/>
                </a:rPr>
                <a:t>Votes Against the Player. The total number of tribal council votes cast against the contestant. Only initial votes count (no penalty for revotes), and a hidden immunity idol (if played) erases the votes. </a:t>
              </a:r>
            </a:p>
            <a:p>
              <a:pPr algn="l" marL="520451" indent="-260226" lvl="1">
                <a:lnSpc>
                  <a:spcPts val="2940"/>
                </a:lnSpc>
                <a:buFont typeface="Arial"/>
                <a:buChar char="•"/>
              </a:pPr>
              <a:r>
                <a:rPr lang="en-US" b="true" sz="2410">
                  <a:solidFill>
                    <a:srgbClr val="000000"/>
                  </a:solidFill>
                  <a:latin typeface="Poppins Bold"/>
                  <a:ea typeface="Poppins Bold"/>
                  <a:cs typeface="Poppins Bold"/>
                  <a:sym typeface="Poppins Bold"/>
                </a:rPr>
                <a:t>Survival Score (SurvSc)</a:t>
              </a:r>
              <a:r>
                <a:rPr lang="en-US" sz="2410">
                  <a:solidFill>
                    <a:srgbClr val="000000"/>
                  </a:solidFill>
                  <a:latin typeface="Poppins"/>
                  <a:ea typeface="Poppins"/>
                  <a:cs typeface="Poppins"/>
                  <a:sym typeface="Poppins"/>
                </a:rPr>
                <a:t>. sum of Challenge Win% (ChW%) + Tribal Council% (TC%) + Jury Vote%, for a maximum possible score of 2 (3 after the finale).</a:t>
              </a:r>
            </a:p>
            <a:p>
              <a:pPr algn="l" marL="520451" indent="-260226" lvl="1">
                <a:lnSpc>
                  <a:spcPts val="2940"/>
                </a:lnSpc>
                <a:buFont typeface="Arial"/>
                <a:buChar char="•"/>
              </a:pPr>
              <a:r>
                <a:rPr lang="en-US" b="true" sz="2410">
                  <a:solidFill>
                    <a:srgbClr val="000000"/>
                  </a:solidFill>
                  <a:latin typeface="Poppins Bold"/>
                  <a:ea typeface="Poppins Bold"/>
                  <a:cs typeface="Poppins Bold"/>
                  <a:sym typeface="Poppins Bold"/>
                </a:rPr>
                <a:t>Survival Average (SurvAv)</a:t>
              </a:r>
              <a:r>
                <a:rPr lang="en-US" sz="2410">
                  <a:solidFill>
                    <a:srgbClr val="000000"/>
                  </a:solidFill>
                  <a:latin typeface="Poppins"/>
                  <a:ea typeface="Poppins"/>
                  <a:cs typeface="Poppins"/>
                  <a:sym typeface="Poppins"/>
                </a:rPr>
                <a:t>. sum of fractional Challenge Wins (ChW), weighted TC Ratio (wTCR), and (eventually) a weighted Jury%. The latter two max out at six points total, for a theoretical maximum score of around 18 or so.</a:t>
              </a:r>
            </a:p>
            <a:p>
              <a:pPr algn="l">
                <a:lnSpc>
                  <a:spcPts val="2940"/>
                </a:lnSpc>
              </a:pPr>
            </a:p>
            <a:p>
              <a:pPr algn="l">
                <a:lnSpc>
                  <a:spcPts val="2940"/>
                </a:lnSpc>
              </a:pPr>
            </a:p>
          </p:txBody>
        </p:sp>
      </p:grpSp>
      <p:grpSp>
        <p:nvGrpSpPr>
          <p:cNvPr name="Group 9" id="9"/>
          <p:cNvGrpSpPr/>
          <p:nvPr/>
        </p:nvGrpSpPr>
        <p:grpSpPr>
          <a:xfrm rot="0">
            <a:off x="15451824" y="205665"/>
            <a:ext cx="2464645" cy="1579319"/>
            <a:chOff x="0" y="0"/>
            <a:chExt cx="3286194" cy="2105758"/>
          </a:xfrm>
        </p:grpSpPr>
        <p:sp>
          <p:nvSpPr>
            <p:cNvPr name="Freeform 10" id="10"/>
            <p:cNvSpPr/>
            <p:nvPr/>
          </p:nvSpPr>
          <p:spPr>
            <a:xfrm flipH="false" flipV="false" rot="0">
              <a:off x="0" y="0"/>
              <a:ext cx="3286194" cy="2105758"/>
            </a:xfrm>
            <a:custGeom>
              <a:avLst/>
              <a:gdLst/>
              <a:ahLst/>
              <a:cxnLst/>
              <a:rect r="r" b="b" t="t" l="l"/>
              <a:pathLst>
                <a:path h="2105758" w="3286194">
                  <a:moveTo>
                    <a:pt x="0" y="0"/>
                  </a:moveTo>
                  <a:lnTo>
                    <a:pt x="3286194" y="0"/>
                  </a:lnTo>
                  <a:lnTo>
                    <a:pt x="3286194" y="2105758"/>
                  </a:lnTo>
                  <a:lnTo>
                    <a:pt x="0" y="2105758"/>
                  </a:lnTo>
                  <a:lnTo>
                    <a:pt x="0" y="0"/>
                  </a:lnTo>
                  <a:close/>
                </a:path>
              </a:pathLst>
            </a:custGeom>
            <a:blipFill>
              <a:blip r:embed="rId3"/>
              <a:stretch>
                <a:fillRect l="0" t="0" r="0" b="0"/>
              </a:stretch>
            </a:blipFill>
          </p:spPr>
        </p:sp>
        <p:sp>
          <p:nvSpPr>
            <p:cNvPr name="Freeform 11" id="11"/>
            <p:cNvSpPr/>
            <p:nvPr/>
          </p:nvSpPr>
          <p:spPr>
            <a:xfrm flipH="false" flipV="false" rot="0">
              <a:off x="240336" y="487385"/>
              <a:ext cx="237708" cy="285108"/>
            </a:xfrm>
            <a:custGeom>
              <a:avLst/>
              <a:gdLst/>
              <a:ahLst/>
              <a:cxnLst/>
              <a:rect r="r" b="b" t="t" l="l"/>
              <a:pathLst>
                <a:path h="285108" w="237708">
                  <a:moveTo>
                    <a:pt x="0" y="0"/>
                  </a:moveTo>
                  <a:lnTo>
                    <a:pt x="237708" y="0"/>
                  </a:lnTo>
                  <a:lnTo>
                    <a:pt x="237708" y="285108"/>
                  </a:lnTo>
                  <a:lnTo>
                    <a:pt x="0" y="28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818897" y="487385"/>
              <a:ext cx="223453" cy="285108"/>
            </a:xfrm>
            <a:custGeom>
              <a:avLst/>
              <a:gdLst/>
              <a:ahLst/>
              <a:cxnLst/>
              <a:rect r="r" b="b" t="t" l="l"/>
              <a:pathLst>
                <a:path h="285108" w="223453">
                  <a:moveTo>
                    <a:pt x="0" y="0"/>
                  </a:moveTo>
                  <a:lnTo>
                    <a:pt x="223453" y="0"/>
                  </a:lnTo>
                  <a:lnTo>
                    <a:pt x="223453" y="285108"/>
                  </a:lnTo>
                  <a:lnTo>
                    <a:pt x="0" y="2851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53980" y="12980"/>
              <a:ext cx="227972" cy="286757"/>
            </a:xfrm>
            <a:custGeom>
              <a:avLst/>
              <a:gdLst/>
              <a:ahLst/>
              <a:cxnLst/>
              <a:rect r="r" b="b" t="t" l="l"/>
              <a:pathLst>
                <a:path h="286757" w="227972">
                  <a:moveTo>
                    <a:pt x="0" y="0"/>
                  </a:moveTo>
                  <a:lnTo>
                    <a:pt x="227972" y="0"/>
                  </a:lnTo>
                  <a:lnTo>
                    <a:pt x="227972" y="286758"/>
                  </a:lnTo>
                  <a:lnTo>
                    <a:pt x="0" y="2867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789154" y="1656283"/>
              <a:ext cx="319090" cy="312708"/>
            </a:xfrm>
            <a:custGeom>
              <a:avLst/>
              <a:gdLst/>
              <a:ahLst/>
              <a:cxnLst/>
              <a:rect r="r" b="b" t="t" l="l"/>
              <a:pathLst>
                <a:path h="312708" w="319090">
                  <a:moveTo>
                    <a:pt x="0" y="0"/>
                  </a:moveTo>
                  <a:lnTo>
                    <a:pt x="319090" y="0"/>
                  </a:lnTo>
                  <a:lnTo>
                    <a:pt x="319090" y="312708"/>
                  </a:lnTo>
                  <a:lnTo>
                    <a:pt x="0" y="3127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2157483" y="1629826"/>
              <a:ext cx="365622" cy="365622"/>
            </a:xfrm>
            <a:custGeom>
              <a:avLst/>
              <a:gdLst/>
              <a:ahLst/>
              <a:cxnLst/>
              <a:rect r="r" b="b" t="t" l="l"/>
              <a:pathLst>
                <a:path h="365622" w="365622">
                  <a:moveTo>
                    <a:pt x="0" y="0"/>
                  </a:moveTo>
                  <a:lnTo>
                    <a:pt x="365623" y="0"/>
                  </a:lnTo>
                  <a:lnTo>
                    <a:pt x="365623" y="365622"/>
                  </a:lnTo>
                  <a:lnTo>
                    <a:pt x="0" y="365622"/>
                  </a:lnTo>
                  <a:lnTo>
                    <a:pt x="0" y="0"/>
                  </a:lnTo>
                  <a:close/>
                </a:path>
              </a:pathLst>
            </a:custGeom>
            <a:blipFill>
              <a:blip r:embed="rId12"/>
              <a:stretch>
                <a:fillRect l="0" t="0" r="0" b="0"/>
              </a:stretch>
            </a:blipFill>
          </p:spPr>
        </p:sp>
        <p:sp>
          <p:nvSpPr>
            <p:cNvPr name="TextBox 16" id="16"/>
            <p:cNvSpPr txBox="true"/>
            <p:nvPr/>
          </p:nvSpPr>
          <p:spPr>
            <a:xfrm rot="0">
              <a:off x="1210716" y="1824642"/>
              <a:ext cx="864762" cy="163658"/>
            </a:xfrm>
            <a:prstGeom prst="rect">
              <a:avLst/>
            </a:prstGeom>
          </p:spPr>
          <p:txBody>
            <a:bodyPr anchor="t" rtlCol="false" tIns="0" lIns="0" bIns="0" rIns="0">
              <a:spAutoFit/>
            </a:bodyPr>
            <a:lstStyle/>
            <a:p>
              <a:pPr algn="ctr">
                <a:lnSpc>
                  <a:spcPts val="1031"/>
                </a:lnSpc>
                <a:spcBef>
                  <a:spcPct val="0"/>
                </a:spcBef>
              </a:pPr>
              <a:r>
                <a:rPr lang="en-US" sz="736">
                  <a:solidFill>
                    <a:srgbClr val="FFFFFF"/>
                  </a:solidFill>
                  <a:latin typeface="Canva Sans"/>
                  <a:ea typeface="Canva Sans"/>
                  <a:cs typeface="Canva Sans"/>
                  <a:sym typeface="Canva Sans"/>
                </a:rPr>
                <a:t>OUT-ANALYZE</a:t>
              </a:r>
            </a:p>
          </p:txBody>
        </p:sp>
        <p:sp>
          <p:nvSpPr>
            <p:cNvPr name="TextBox 17" id="17"/>
            <p:cNvSpPr txBox="true"/>
            <p:nvPr/>
          </p:nvSpPr>
          <p:spPr>
            <a:xfrm rot="1449280">
              <a:off x="1979909" y="134518"/>
              <a:ext cx="728568" cy="313058"/>
            </a:xfrm>
            <a:prstGeom prst="rect">
              <a:avLst/>
            </a:prstGeom>
          </p:spPr>
          <p:txBody>
            <a:bodyPr anchor="t" rtlCol="false" tIns="0" lIns="0" bIns="0" rIns="0">
              <a:spAutoFit/>
            </a:bodyPr>
            <a:lstStyle/>
            <a:p>
              <a:pPr algn="ctr">
                <a:lnSpc>
                  <a:spcPts val="1017"/>
                </a:lnSpc>
                <a:spcBef>
                  <a:spcPct val="0"/>
                </a:spcBef>
              </a:pPr>
              <a:r>
                <a:rPr lang="en-US" sz="726">
                  <a:solidFill>
                    <a:srgbClr val="FFFFFF"/>
                  </a:solidFill>
                  <a:latin typeface="Canva Sans"/>
                  <a:ea typeface="Canva Sans"/>
                  <a:cs typeface="Canva Sans"/>
                  <a:sym typeface="Canva Sans"/>
                </a:rPr>
                <a:t>OUT-GRAPH</a:t>
              </a:r>
            </a:p>
          </p:txBody>
        </p:sp>
        <p:sp>
          <p:nvSpPr>
            <p:cNvPr name="TextBox 18" id="18"/>
            <p:cNvSpPr txBox="true"/>
            <p:nvPr/>
          </p:nvSpPr>
          <p:spPr>
            <a:xfrm rot="-1333155">
              <a:off x="587959" y="138655"/>
              <a:ext cx="714275" cy="304529"/>
            </a:xfrm>
            <a:prstGeom prst="rect">
              <a:avLst/>
            </a:prstGeom>
          </p:spPr>
          <p:txBody>
            <a:bodyPr anchor="t" rtlCol="false" tIns="0" lIns="0" bIns="0" rIns="0">
              <a:spAutoFit/>
            </a:bodyPr>
            <a:lstStyle/>
            <a:p>
              <a:pPr algn="ctr">
                <a:lnSpc>
                  <a:spcPts val="1017"/>
                </a:lnSpc>
                <a:spcBef>
                  <a:spcPct val="0"/>
                </a:spcBef>
              </a:pPr>
              <a:r>
                <a:rPr lang="en-US" sz="726">
                  <a:solidFill>
                    <a:srgbClr val="FFFFFF"/>
                  </a:solidFill>
                  <a:latin typeface="Canva Sans"/>
                  <a:ea typeface="Canva Sans"/>
                  <a:cs typeface="Canva Sans"/>
                  <a:sym typeface="Canva Sans"/>
                </a:rPr>
                <a:t>OUT-CLEAN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006761" y="205665"/>
            <a:ext cx="2909708" cy="1864510"/>
            <a:chOff x="0" y="0"/>
            <a:chExt cx="3879611" cy="2486014"/>
          </a:xfrm>
        </p:grpSpPr>
        <p:sp>
          <p:nvSpPr>
            <p:cNvPr name="Freeform 3" id="3"/>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2"/>
              <a:stretch>
                <a:fillRect l="0" t="0" r="0" b="0"/>
              </a:stretch>
            </a:blipFill>
          </p:spPr>
        </p:sp>
        <p:sp>
          <p:nvSpPr>
            <p:cNvPr name="Freeform 4" id="4"/>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1"/>
              <a:stretch>
                <a:fillRect l="0" t="0" r="0" b="0"/>
              </a:stretch>
            </a:blipFill>
          </p:spPr>
        </p:sp>
        <p:sp>
          <p:nvSpPr>
            <p:cNvPr name="TextBox 9" id="9"/>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0" id="10"/>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1" id="11"/>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2" id="12"/>
          <p:cNvSpPr/>
          <p:nvPr/>
        </p:nvSpPr>
        <p:spPr>
          <a:xfrm flipH="false" flipV="false" rot="0">
            <a:off x="10414170" y="2988851"/>
            <a:ext cx="6460894" cy="3636560"/>
          </a:xfrm>
          <a:custGeom>
            <a:avLst/>
            <a:gdLst/>
            <a:ahLst/>
            <a:cxnLst/>
            <a:rect r="r" b="b" t="t" l="l"/>
            <a:pathLst>
              <a:path h="3636560" w="6460894">
                <a:moveTo>
                  <a:pt x="0" y="0"/>
                </a:moveTo>
                <a:lnTo>
                  <a:pt x="6460894" y="0"/>
                </a:lnTo>
                <a:lnTo>
                  <a:pt x="6460894" y="3636560"/>
                </a:lnTo>
                <a:lnTo>
                  <a:pt x="0" y="3636560"/>
                </a:lnTo>
                <a:lnTo>
                  <a:pt x="0" y="0"/>
                </a:lnTo>
                <a:close/>
              </a:path>
            </a:pathLst>
          </a:custGeom>
          <a:blipFill>
            <a:blip r:embed="rId12"/>
            <a:stretch>
              <a:fillRect l="0" t="0" r="0" b="0"/>
            </a:stretch>
          </a:blipFill>
        </p:spPr>
      </p:sp>
      <p:sp>
        <p:nvSpPr>
          <p:cNvPr name="TextBox 13" id="13"/>
          <p:cNvSpPr txBox="true"/>
          <p:nvPr/>
        </p:nvSpPr>
        <p:spPr>
          <a:xfrm rot="0">
            <a:off x="1028700" y="1047750"/>
            <a:ext cx="11043427" cy="1042877"/>
          </a:xfrm>
          <a:prstGeom prst="rect">
            <a:avLst/>
          </a:prstGeom>
        </p:spPr>
        <p:txBody>
          <a:bodyPr anchor="t" rtlCol="false" tIns="0" lIns="0" bIns="0" rIns="0">
            <a:spAutoFit/>
          </a:bodyPr>
          <a:lstStyle/>
          <a:p>
            <a:pPr algn="l">
              <a:lnSpc>
                <a:spcPts val="7436"/>
              </a:lnSpc>
            </a:pPr>
            <a:r>
              <a:rPr lang="en-US" sz="7015" b="true">
                <a:solidFill>
                  <a:srgbClr val="FFDE59"/>
                </a:solidFill>
                <a:latin typeface="Poppins Bold"/>
                <a:ea typeface="Poppins Bold"/>
                <a:cs typeface="Poppins Bold"/>
                <a:sym typeface="Poppins Bold"/>
              </a:rPr>
              <a:t>Data Questions:</a:t>
            </a:r>
          </a:p>
        </p:txBody>
      </p:sp>
      <p:sp>
        <p:nvSpPr>
          <p:cNvPr name="TextBox 14" id="14"/>
          <p:cNvSpPr txBox="true"/>
          <p:nvPr/>
        </p:nvSpPr>
        <p:spPr>
          <a:xfrm rot="0">
            <a:off x="899924" y="3039453"/>
            <a:ext cx="9365275" cy="5783484"/>
          </a:xfrm>
          <a:prstGeom prst="rect">
            <a:avLst/>
          </a:prstGeom>
        </p:spPr>
        <p:txBody>
          <a:bodyPr anchor="t" rtlCol="false" tIns="0" lIns="0" bIns="0" rIns="0">
            <a:spAutoFit/>
          </a:bodyPr>
          <a:lstStyle/>
          <a:p>
            <a:pPr algn="l">
              <a:lnSpc>
                <a:spcPts val="3829"/>
              </a:lnSpc>
            </a:pPr>
            <a:r>
              <a:rPr lang="en-US" sz="3138">
                <a:solidFill>
                  <a:srgbClr val="FFFFFF"/>
                </a:solidFill>
                <a:latin typeface="Poppins"/>
                <a:ea typeface="Poppins"/>
                <a:cs typeface="Poppins"/>
                <a:sym typeface="Poppins"/>
              </a:rPr>
              <a:t>How</a:t>
            </a:r>
            <a:r>
              <a:rPr lang="en-US" sz="3138">
                <a:solidFill>
                  <a:srgbClr val="FFFFFF"/>
                </a:solidFill>
                <a:latin typeface="Poppins"/>
                <a:ea typeface="Poppins"/>
                <a:cs typeface="Poppins"/>
                <a:sym typeface="Poppins"/>
              </a:rPr>
              <a:t> does geography affect contestant performance?</a:t>
            </a:r>
          </a:p>
          <a:p>
            <a:pPr algn="l">
              <a:lnSpc>
                <a:spcPts val="3829"/>
              </a:lnSpc>
            </a:pPr>
          </a:p>
          <a:p>
            <a:pPr algn="l">
              <a:lnSpc>
                <a:spcPts val="3829"/>
              </a:lnSpc>
            </a:pPr>
            <a:r>
              <a:rPr lang="en-US" sz="3138">
                <a:solidFill>
                  <a:srgbClr val="FFFFFF"/>
                </a:solidFill>
                <a:latin typeface="Poppins"/>
                <a:ea typeface="Poppins"/>
                <a:cs typeface="Poppins"/>
                <a:sym typeface="Poppins"/>
              </a:rPr>
              <a:t>What professions tend to have the most success</a:t>
            </a:r>
            <a:r>
              <a:rPr lang="en-US" sz="3138">
                <a:solidFill>
                  <a:srgbClr val="FFFFFF"/>
                </a:solidFill>
                <a:latin typeface="Poppins"/>
                <a:ea typeface="Poppins"/>
                <a:cs typeface="Poppins"/>
                <a:sym typeface="Poppins"/>
              </a:rPr>
              <a:t>?</a:t>
            </a:r>
          </a:p>
          <a:p>
            <a:pPr algn="l">
              <a:lnSpc>
                <a:spcPts val="3829"/>
              </a:lnSpc>
            </a:pPr>
          </a:p>
          <a:p>
            <a:pPr algn="l">
              <a:lnSpc>
                <a:spcPts val="3829"/>
              </a:lnSpc>
            </a:pPr>
            <a:r>
              <a:rPr lang="en-US" sz="3138">
                <a:solidFill>
                  <a:srgbClr val="FFFFFF"/>
                </a:solidFill>
                <a:latin typeface="Poppins"/>
                <a:ea typeface="Poppins"/>
                <a:cs typeface="Poppins"/>
                <a:sym typeface="Poppins"/>
              </a:rPr>
              <a:t>What age/gender group tends to perform best?</a:t>
            </a:r>
          </a:p>
          <a:p>
            <a:pPr algn="l">
              <a:lnSpc>
                <a:spcPts val="3829"/>
              </a:lnSpc>
            </a:pPr>
          </a:p>
          <a:p>
            <a:pPr algn="l">
              <a:lnSpc>
                <a:spcPts val="3829"/>
              </a:lnSpc>
            </a:pPr>
          </a:p>
          <a:p>
            <a:pPr algn="l">
              <a:lnSpc>
                <a:spcPts val="3829"/>
              </a:lnSpc>
            </a:pPr>
          </a:p>
          <a:p>
            <a:pPr algn="l">
              <a:lnSpc>
                <a:spcPts val="382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1510" t="-21893" r="0" b="-33873"/>
            </a:stretch>
          </a:blipFill>
        </p:spPr>
      </p:sp>
      <p:grpSp>
        <p:nvGrpSpPr>
          <p:cNvPr name="Group 3" id="3"/>
          <p:cNvGrpSpPr/>
          <p:nvPr/>
        </p:nvGrpSpPr>
        <p:grpSpPr>
          <a:xfrm rot="0">
            <a:off x="15006761" y="205665"/>
            <a:ext cx="2909708" cy="1864510"/>
            <a:chOff x="0" y="0"/>
            <a:chExt cx="3879611" cy="2486014"/>
          </a:xfrm>
        </p:grpSpPr>
        <p:sp>
          <p:nvSpPr>
            <p:cNvPr name="Freeform 4" id="4"/>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3"/>
              <a:stretch>
                <a:fillRect l="0" t="0" r="0" b="0"/>
              </a:stretch>
            </a:blipFill>
          </p:spPr>
        </p:sp>
        <p:sp>
          <p:nvSpPr>
            <p:cNvPr name="Freeform 5" id="5"/>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2"/>
              <a:stretch>
                <a:fillRect l="0" t="0" r="0" b="0"/>
              </a:stretch>
            </a:blipFill>
          </p:spPr>
        </p:sp>
        <p:sp>
          <p:nvSpPr>
            <p:cNvPr name="TextBox 10" id="10"/>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1" id="11"/>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2" id="12"/>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3" id="13"/>
          <p:cNvSpPr/>
          <p:nvPr/>
        </p:nvSpPr>
        <p:spPr>
          <a:xfrm flipH="false" flipV="false" rot="0">
            <a:off x="10376137" y="0"/>
            <a:ext cx="3967220" cy="2232978"/>
          </a:xfrm>
          <a:custGeom>
            <a:avLst/>
            <a:gdLst/>
            <a:ahLst/>
            <a:cxnLst/>
            <a:rect r="r" b="b" t="t" l="l"/>
            <a:pathLst>
              <a:path h="2232978" w="3967220">
                <a:moveTo>
                  <a:pt x="0" y="0"/>
                </a:moveTo>
                <a:lnTo>
                  <a:pt x="3967220" y="0"/>
                </a:lnTo>
                <a:lnTo>
                  <a:pt x="3967220" y="2232978"/>
                </a:lnTo>
                <a:lnTo>
                  <a:pt x="0" y="2232978"/>
                </a:lnTo>
                <a:lnTo>
                  <a:pt x="0" y="0"/>
                </a:lnTo>
                <a:close/>
              </a:path>
            </a:pathLst>
          </a:custGeom>
          <a:blipFill>
            <a:blip r:embed="rId13"/>
            <a:stretch>
              <a:fillRect l="0" t="0" r="0" b="0"/>
            </a:stretch>
          </a:blipFill>
        </p:spPr>
      </p:sp>
      <p:grpSp>
        <p:nvGrpSpPr>
          <p:cNvPr name="Group 14" id="14"/>
          <p:cNvGrpSpPr/>
          <p:nvPr/>
        </p:nvGrpSpPr>
        <p:grpSpPr>
          <a:xfrm rot="0">
            <a:off x="453667" y="1531952"/>
            <a:ext cx="2838699" cy="3371995"/>
            <a:chOff x="0" y="0"/>
            <a:chExt cx="3784933" cy="4495994"/>
          </a:xfrm>
        </p:grpSpPr>
        <p:grpSp>
          <p:nvGrpSpPr>
            <p:cNvPr name="Group 15" id="15"/>
            <p:cNvGrpSpPr/>
            <p:nvPr/>
          </p:nvGrpSpPr>
          <p:grpSpPr>
            <a:xfrm rot="0">
              <a:off x="0" y="0"/>
              <a:ext cx="3784933" cy="4229199"/>
              <a:chOff x="0" y="0"/>
              <a:chExt cx="890829" cy="995392"/>
            </a:xfrm>
          </p:grpSpPr>
          <p:sp>
            <p:nvSpPr>
              <p:cNvPr name="Freeform 16" id="16"/>
              <p:cNvSpPr/>
              <p:nvPr/>
            </p:nvSpPr>
            <p:spPr>
              <a:xfrm flipH="false" flipV="false" rot="0">
                <a:off x="0" y="0"/>
                <a:ext cx="890829" cy="995393"/>
              </a:xfrm>
              <a:custGeom>
                <a:avLst/>
                <a:gdLst/>
                <a:ahLst/>
                <a:cxnLst/>
                <a:rect r="r" b="b" t="t" l="l"/>
                <a:pathLst>
                  <a:path h="995393" w="890829">
                    <a:moveTo>
                      <a:pt x="139091" y="0"/>
                    </a:moveTo>
                    <a:lnTo>
                      <a:pt x="751738" y="0"/>
                    </a:lnTo>
                    <a:cubicBezTo>
                      <a:pt x="788627" y="0"/>
                      <a:pt x="824006" y="14654"/>
                      <a:pt x="850090" y="40739"/>
                    </a:cubicBezTo>
                    <a:cubicBezTo>
                      <a:pt x="876175" y="66823"/>
                      <a:pt x="890829" y="102202"/>
                      <a:pt x="890829" y="139091"/>
                    </a:cubicBezTo>
                    <a:lnTo>
                      <a:pt x="890829" y="856301"/>
                    </a:lnTo>
                    <a:cubicBezTo>
                      <a:pt x="890829" y="893191"/>
                      <a:pt x="876175" y="928569"/>
                      <a:pt x="850090" y="954654"/>
                    </a:cubicBezTo>
                    <a:cubicBezTo>
                      <a:pt x="824006" y="980738"/>
                      <a:pt x="788627" y="995393"/>
                      <a:pt x="751738" y="995393"/>
                    </a:cubicBezTo>
                    <a:lnTo>
                      <a:pt x="139091" y="995393"/>
                    </a:lnTo>
                    <a:cubicBezTo>
                      <a:pt x="102202" y="995393"/>
                      <a:pt x="66823" y="980738"/>
                      <a:pt x="40739" y="954654"/>
                    </a:cubicBezTo>
                    <a:cubicBezTo>
                      <a:pt x="14654" y="928569"/>
                      <a:pt x="0" y="893191"/>
                      <a:pt x="0" y="856301"/>
                    </a:cubicBezTo>
                    <a:lnTo>
                      <a:pt x="0" y="139091"/>
                    </a:lnTo>
                    <a:cubicBezTo>
                      <a:pt x="0" y="102202"/>
                      <a:pt x="14654" y="66823"/>
                      <a:pt x="40739" y="40739"/>
                    </a:cubicBezTo>
                    <a:cubicBezTo>
                      <a:pt x="66823" y="14654"/>
                      <a:pt x="102202" y="0"/>
                      <a:pt x="139091" y="0"/>
                    </a:cubicBezTo>
                    <a:close/>
                  </a:path>
                </a:pathLst>
              </a:custGeom>
              <a:solidFill>
                <a:srgbClr val="FFDE59">
                  <a:alpha val="76863"/>
                </a:srgbClr>
              </a:solidFill>
            </p:spPr>
          </p:sp>
          <p:sp>
            <p:nvSpPr>
              <p:cNvPr name="TextBox 17" id="17"/>
              <p:cNvSpPr txBox="true"/>
              <p:nvPr/>
            </p:nvSpPr>
            <p:spPr>
              <a:xfrm>
                <a:off x="0" y="-47625"/>
                <a:ext cx="890829" cy="1043017"/>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60158" y="168069"/>
              <a:ext cx="3264616" cy="4327924"/>
            </a:xfrm>
            <a:prstGeom prst="rect">
              <a:avLst/>
            </a:prstGeom>
          </p:spPr>
          <p:txBody>
            <a:bodyPr anchor="t" rtlCol="false" tIns="0" lIns="0" bIns="0" rIns="0">
              <a:spAutoFit/>
            </a:bodyPr>
            <a:lstStyle/>
            <a:p>
              <a:pPr algn="l">
                <a:lnSpc>
                  <a:spcPts val="2839"/>
                </a:lnSpc>
              </a:pPr>
              <a:r>
                <a:rPr lang="en-US" sz="2327">
                  <a:solidFill>
                    <a:srgbClr val="000000"/>
                  </a:solidFill>
                  <a:latin typeface="Poppins"/>
                  <a:ea typeface="Poppins"/>
                  <a:cs typeface="Poppins"/>
                  <a:sym typeface="Poppins"/>
                </a:rPr>
                <a:t>Contestants from certain states like California and New York appear more frequently in the top 3 finishers. </a:t>
              </a:r>
            </a:p>
            <a:p>
              <a:pPr algn="l">
                <a:lnSpc>
                  <a:spcPts val="2839"/>
                </a:lnSpc>
              </a:pPr>
            </a:p>
          </p:txBody>
        </p:sp>
      </p:grpSp>
      <p:grpSp>
        <p:nvGrpSpPr>
          <p:cNvPr name="Group 19" id="19"/>
          <p:cNvGrpSpPr/>
          <p:nvPr/>
        </p:nvGrpSpPr>
        <p:grpSpPr>
          <a:xfrm rot="0">
            <a:off x="425725" y="5003469"/>
            <a:ext cx="2866642" cy="1730555"/>
            <a:chOff x="0" y="0"/>
            <a:chExt cx="3822190" cy="2307407"/>
          </a:xfrm>
        </p:grpSpPr>
        <p:grpSp>
          <p:nvGrpSpPr>
            <p:cNvPr name="Group 20" id="20"/>
            <p:cNvGrpSpPr/>
            <p:nvPr/>
          </p:nvGrpSpPr>
          <p:grpSpPr>
            <a:xfrm rot="0">
              <a:off x="0" y="0"/>
              <a:ext cx="3822190" cy="2307407"/>
              <a:chOff x="0" y="0"/>
              <a:chExt cx="890829" cy="537782"/>
            </a:xfrm>
          </p:grpSpPr>
          <p:sp>
            <p:nvSpPr>
              <p:cNvPr name="Freeform 21" id="21"/>
              <p:cNvSpPr/>
              <p:nvPr/>
            </p:nvSpPr>
            <p:spPr>
              <a:xfrm flipH="false" flipV="false" rot="0">
                <a:off x="0" y="0"/>
                <a:ext cx="890829" cy="537782"/>
              </a:xfrm>
              <a:custGeom>
                <a:avLst/>
                <a:gdLst/>
                <a:ahLst/>
                <a:cxnLst/>
                <a:rect r="r" b="b" t="t" l="l"/>
                <a:pathLst>
                  <a:path h="537782" w="890829">
                    <a:moveTo>
                      <a:pt x="116734" y="0"/>
                    </a:moveTo>
                    <a:lnTo>
                      <a:pt x="774095" y="0"/>
                    </a:lnTo>
                    <a:cubicBezTo>
                      <a:pt x="838565" y="0"/>
                      <a:pt x="890829" y="52264"/>
                      <a:pt x="890829" y="116734"/>
                    </a:cubicBezTo>
                    <a:lnTo>
                      <a:pt x="890829" y="421048"/>
                    </a:lnTo>
                    <a:cubicBezTo>
                      <a:pt x="890829" y="485518"/>
                      <a:pt x="838565" y="537782"/>
                      <a:pt x="774095" y="537782"/>
                    </a:cubicBezTo>
                    <a:lnTo>
                      <a:pt x="116734" y="537782"/>
                    </a:lnTo>
                    <a:cubicBezTo>
                      <a:pt x="52264" y="537782"/>
                      <a:pt x="0" y="485518"/>
                      <a:pt x="0" y="421048"/>
                    </a:cubicBezTo>
                    <a:lnTo>
                      <a:pt x="0" y="116734"/>
                    </a:lnTo>
                    <a:cubicBezTo>
                      <a:pt x="0" y="52264"/>
                      <a:pt x="52264" y="0"/>
                      <a:pt x="116734" y="0"/>
                    </a:cubicBezTo>
                    <a:close/>
                  </a:path>
                </a:pathLst>
              </a:custGeom>
              <a:solidFill>
                <a:srgbClr val="FFDE59">
                  <a:alpha val="76863"/>
                </a:srgbClr>
              </a:solidFill>
            </p:spPr>
          </p:sp>
          <p:sp>
            <p:nvSpPr>
              <p:cNvPr name="TextBox 22" id="22"/>
              <p:cNvSpPr txBox="true"/>
              <p:nvPr/>
            </p:nvSpPr>
            <p:spPr>
              <a:xfrm>
                <a:off x="0" y="-47625"/>
                <a:ext cx="890829" cy="585407"/>
              </a:xfrm>
              <a:prstGeom prst="rect">
                <a:avLst/>
              </a:prstGeom>
            </p:spPr>
            <p:txBody>
              <a:bodyPr anchor="ctr" rtlCol="false" tIns="50800" lIns="50800" bIns="50800" rIns="50800"/>
              <a:lstStyle/>
              <a:p>
                <a:pPr algn="ctr">
                  <a:lnSpc>
                    <a:spcPts val="2660"/>
                  </a:lnSpc>
                </a:pPr>
              </a:p>
            </p:txBody>
          </p:sp>
        </p:grpSp>
        <p:sp>
          <p:nvSpPr>
            <p:cNvPr name="TextBox 23" id="23"/>
            <p:cNvSpPr txBox="true"/>
            <p:nvPr/>
          </p:nvSpPr>
          <p:spPr>
            <a:xfrm rot="0">
              <a:off x="262719" y="205522"/>
              <a:ext cx="3296752" cy="1958060"/>
            </a:xfrm>
            <a:prstGeom prst="rect">
              <a:avLst/>
            </a:prstGeom>
          </p:spPr>
          <p:txBody>
            <a:bodyPr anchor="t" rtlCol="false" tIns="0" lIns="0" bIns="0" rIns="0">
              <a:spAutoFit/>
            </a:bodyPr>
            <a:lstStyle/>
            <a:p>
              <a:pPr algn="l">
                <a:lnSpc>
                  <a:spcPts val="2866"/>
                </a:lnSpc>
              </a:pPr>
              <a:r>
                <a:rPr lang="en-US" sz="2349">
                  <a:solidFill>
                    <a:srgbClr val="000000"/>
                  </a:solidFill>
                  <a:latin typeface="Poppins"/>
                  <a:ea typeface="Poppins"/>
                  <a:cs typeface="Poppins"/>
                  <a:sym typeface="Poppins"/>
                </a:rPr>
                <a:t>Players from 23 different home states have won Survivor.</a:t>
              </a:r>
            </a:p>
          </p:txBody>
        </p:sp>
      </p:grpSp>
      <p:grpSp>
        <p:nvGrpSpPr>
          <p:cNvPr name="Group 24" id="24"/>
          <p:cNvGrpSpPr/>
          <p:nvPr/>
        </p:nvGrpSpPr>
        <p:grpSpPr>
          <a:xfrm rot="0">
            <a:off x="3687283" y="2326052"/>
            <a:ext cx="14423098" cy="7788473"/>
            <a:chOff x="0" y="0"/>
            <a:chExt cx="19230798" cy="10384631"/>
          </a:xfrm>
        </p:grpSpPr>
        <p:sp>
          <p:nvSpPr>
            <p:cNvPr name="Freeform 25" id="25"/>
            <p:cNvSpPr/>
            <p:nvPr/>
          </p:nvSpPr>
          <p:spPr>
            <a:xfrm flipH="false" flipV="false" rot="0">
              <a:off x="0" y="0"/>
              <a:ext cx="19230798" cy="10384631"/>
            </a:xfrm>
            <a:custGeom>
              <a:avLst/>
              <a:gdLst/>
              <a:ahLst/>
              <a:cxnLst/>
              <a:rect r="r" b="b" t="t" l="l"/>
              <a:pathLst>
                <a:path h="10384631" w="19230798">
                  <a:moveTo>
                    <a:pt x="0" y="0"/>
                  </a:moveTo>
                  <a:lnTo>
                    <a:pt x="19230798" y="0"/>
                  </a:lnTo>
                  <a:lnTo>
                    <a:pt x="19230798" y="10384631"/>
                  </a:lnTo>
                  <a:lnTo>
                    <a:pt x="0" y="10384631"/>
                  </a:lnTo>
                  <a:lnTo>
                    <a:pt x="0" y="0"/>
                  </a:lnTo>
                  <a:close/>
                </a:path>
              </a:pathLst>
            </a:custGeom>
            <a:blipFill>
              <a:blip r:embed="rId14"/>
              <a:stretch>
                <a:fillRect l="0" t="0" r="0" b="0"/>
              </a:stretch>
            </a:blipFill>
          </p:spPr>
        </p:sp>
        <p:sp>
          <p:nvSpPr>
            <p:cNvPr name="Freeform 26" id="26"/>
            <p:cNvSpPr/>
            <p:nvPr/>
          </p:nvSpPr>
          <p:spPr>
            <a:xfrm flipH="false" flipV="false" rot="0">
              <a:off x="17341151" y="7002274"/>
              <a:ext cx="1889646" cy="3204738"/>
            </a:xfrm>
            <a:custGeom>
              <a:avLst/>
              <a:gdLst/>
              <a:ahLst/>
              <a:cxnLst/>
              <a:rect r="r" b="b" t="t" l="l"/>
              <a:pathLst>
                <a:path h="3204738" w="1889646">
                  <a:moveTo>
                    <a:pt x="0" y="0"/>
                  </a:moveTo>
                  <a:lnTo>
                    <a:pt x="1889647" y="0"/>
                  </a:lnTo>
                  <a:lnTo>
                    <a:pt x="1889647" y="3204738"/>
                  </a:lnTo>
                  <a:lnTo>
                    <a:pt x="0" y="3204738"/>
                  </a:lnTo>
                  <a:lnTo>
                    <a:pt x="0" y="0"/>
                  </a:lnTo>
                  <a:close/>
                </a:path>
              </a:pathLst>
            </a:custGeom>
            <a:blipFill>
              <a:blip r:embed="rId15"/>
              <a:stretch>
                <a:fillRect l="0" t="0" r="0" b="0"/>
              </a:stretch>
            </a:blipFill>
          </p:spPr>
        </p:sp>
      </p:grpSp>
      <p:grpSp>
        <p:nvGrpSpPr>
          <p:cNvPr name="Group 27" id="27"/>
          <p:cNvGrpSpPr/>
          <p:nvPr/>
        </p:nvGrpSpPr>
        <p:grpSpPr>
          <a:xfrm rot="0">
            <a:off x="425725" y="7072541"/>
            <a:ext cx="2956496" cy="2908770"/>
            <a:chOff x="0" y="0"/>
            <a:chExt cx="3941994" cy="3878360"/>
          </a:xfrm>
        </p:grpSpPr>
        <p:grpSp>
          <p:nvGrpSpPr>
            <p:cNvPr name="Group 28" id="28"/>
            <p:cNvGrpSpPr/>
            <p:nvPr/>
          </p:nvGrpSpPr>
          <p:grpSpPr>
            <a:xfrm rot="0">
              <a:off x="0" y="0"/>
              <a:ext cx="3941994" cy="3878360"/>
              <a:chOff x="0" y="0"/>
              <a:chExt cx="890829" cy="876449"/>
            </a:xfrm>
          </p:grpSpPr>
          <p:sp>
            <p:nvSpPr>
              <p:cNvPr name="Freeform 29" id="29"/>
              <p:cNvSpPr/>
              <p:nvPr/>
            </p:nvSpPr>
            <p:spPr>
              <a:xfrm flipH="false" flipV="false" rot="0">
                <a:off x="0" y="0"/>
                <a:ext cx="890829" cy="876449"/>
              </a:xfrm>
              <a:custGeom>
                <a:avLst/>
                <a:gdLst/>
                <a:ahLst/>
                <a:cxnLst/>
                <a:rect r="r" b="b" t="t" l="l"/>
                <a:pathLst>
                  <a:path h="876449" w="890829">
                    <a:moveTo>
                      <a:pt x="116734" y="0"/>
                    </a:moveTo>
                    <a:lnTo>
                      <a:pt x="774095" y="0"/>
                    </a:lnTo>
                    <a:cubicBezTo>
                      <a:pt x="838565" y="0"/>
                      <a:pt x="890829" y="52264"/>
                      <a:pt x="890829" y="116734"/>
                    </a:cubicBezTo>
                    <a:lnTo>
                      <a:pt x="890829" y="759715"/>
                    </a:lnTo>
                    <a:cubicBezTo>
                      <a:pt x="890829" y="824185"/>
                      <a:pt x="838565" y="876449"/>
                      <a:pt x="774095" y="876449"/>
                    </a:cubicBezTo>
                    <a:lnTo>
                      <a:pt x="116734" y="876449"/>
                    </a:lnTo>
                    <a:cubicBezTo>
                      <a:pt x="52264" y="876449"/>
                      <a:pt x="0" y="824185"/>
                      <a:pt x="0" y="759715"/>
                    </a:cubicBezTo>
                    <a:lnTo>
                      <a:pt x="0" y="116734"/>
                    </a:lnTo>
                    <a:cubicBezTo>
                      <a:pt x="0" y="52264"/>
                      <a:pt x="52264" y="0"/>
                      <a:pt x="116734" y="0"/>
                    </a:cubicBezTo>
                    <a:close/>
                  </a:path>
                </a:pathLst>
              </a:custGeom>
              <a:solidFill>
                <a:srgbClr val="FFDE59">
                  <a:alpha val="76863"/>
                </a:srgbClr>
              </a:solidFill>
            </p:spPr>
          </p:sp>
          <p:sp>
            <p:nvSpPr>
              <p:cNvPr name="TextBox 30" id="30"/>
              <p:cNvSpPr txBox="true"/>
              <p:nvPr/>
            </p:nvSpPr>
            <p:spPr>
              <a:xfrm>
                <a:off x="0" y="-47625"/>
                <a:ext cx="890829" cy="924074"/>
              </a:xfrm>
              <a:prstGeom prst="rect">
                <a:avLst/>
              </a:prstGeom>
            </p:spPr>
            <p:txBody>
              <a:bodyPr anchor="ctr" rtlCol="false" tIns="50800" lIns="50800" bIns="50800" rIns="50800"/>
              <a:lstStyle/>
              <a:p>
                <a:pPr algn="ctr">
                  <a:lnSpc>
                    <a:spcPts val="2660"/>
                  </a:lnSpc>
                </a:pPr>
              </a:p>
            </p:txBody>
          </p:sp>
        </p:grpSp>
        <p:sp>
          <p:nvSpPr>
            <p:cNvPr name="TextBox 31" id="31"/>
            <p:cNvSpPr txBox="true"/>
            <p:nvPr/>
          </p:nvSpPr>
          <p:spPr>
            <a:xfrm rot="0">
              <a:off x="270954" y="212859"/>
              <a:ext cx="3400086" cy="3517167"/>
            </a:xfrm>
            <a:prstGeom prst="rect">
              <a:avLst/>
            </a:prstGeom>
          </p:spPr>
          <p:txBody>
            <a:bodyPr anchor="t" rtlCol="false" tIns="0" lIns="0" bIns="0" rIns="0">
              <a:spAutoFit/>
            </a:bodyPr>
            <a:lstStyle/>
            <a:p>
              <a:pPr algn="l">
                <a:lnSpc>
                  <a:spcPts val="2956"/>
                </a:lnSpc>
              </a:pPr>
              <a:r>
                <a:rPr lang="en-US" sz="2423">
                  <a:solidFill>
                    <a:srgbClr val="000000"/>
                  </a:solidFill>
                  <a:latin typeface="Poppins"/>
                  <a:ea typeface="Poppins"/>
                  <a:cs typeface="Poppins"/>
                  <a:sym typeface="Poppins"/>
                </a:rPr>
                <a:t>Puerto Rico is the only US territory to have a 100% win rate (Yam Yam Arocho, Season #  44).</a:t>
              </a:r>
            </a:p>
          </p:txBody>
        </p:sp>
      </p:grpSp>
      <p:sp>
        <p:nvSpPr>
          <p:cNvPr name="TextBox 32" id="32"/>
          <p:cNvSpPr txBox="true"/>
          <p:nvPr/>
        </p:nvSpPr>
        <p:spPr>
          <a:xfrm rot="0">
            <a:off x="466241" y="356326"/>
            <a:ext cx="9246492" cy="964862"/>
          </a:xfrm>
          <a:prstGeom prst="rect">
            <a:avLst/>
          </a:prstGeom>
        </p:spPr>
        <p:txBody>
          <a:bodyPr anchor="t" rtlCol="false" tIns="0" lIns="0" bIns="0" rIns="0">
            <a:spAutoFit/>
          </a:bodyPr>
          <a:lstStyle/>
          <a:p>
            <a:pPr algn="l">
              <a:lnSpc>
                <a:spcPts val="6983"/>
              </a:lnSpc>
            </a:pPr>
            <a:r>
              <a:rPr lang="en-US" sz="6588" b="true">
                <a:solidFill>
                  <a:srgbClr val="FFDE59"/>
                </a:solidFill>
                <a:latin typeface="Poppins Bold"/>
                <a:ea typeface="Poppins Bold"/>
                <a:cs typeface="Poppins Bold"/>
                <a:sym typeface="Poppins Bold"/>
              </a:rPr>
              <a:t>Geographic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1510" t="-21893" r="0" b="-33873"/>
            </a:stretch>
          </a:blipFill>
        </p:spPr>
      </p:sp>
      <p:grpSp>
        <p:nvGrpSpPr>
          <p:cNvPr name="Group 3" id="3"/>
          <p:cNvGrpSpPr/>
          <p:nvPr/>
        </p:nvGrpSpPr>
        <p:grpSpPr>
          <a:xfrm rot="0">
            <a:off x="15006761" y="205665"/>
            <a:ext cx="2909708" cy="1864510"/>
            <a:chOff x="0" y="0"/>
            <a:chExt cx="3879611" cy="2486014"/>
          </a:xfrm>
        </p:grpSpPr>
        <p:sp>
          <p:nvSpPr>
            <p:cNvPr name="Freeform 4" id="4"/>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3"/>
              <a:stretch>
                <a:fillRect l="0" t="0" r="0" b="0"/>
              </a:stretch>
            </a:blipFill>
          </p:spPr>
        </p:sp>
        <p:sp>
          <p:nvSpPr>
            <p:cNvPr name="Freeform 5" id="5"/>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2"/>
              <a:stretch>
                <a:fillRect l="0" t="0" r="0" b="0"/>
              </a:stretch>
            </a:blipFill>
          </p:spPr>
        </p:sp>
        <p:sp>
          <p:nvSpPr>
            <p:cNvPr name="TextBox 10" id="10"/>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1" id="11"/>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2" id="12"/>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3" id="13"/>
          <p:cNvSpPr/>
          <p:nvPr/>
        </p:nvSpPr>
        <p:spPr>
          <a:xfrm flipH="false" flipV="false" rot="0">
            <a:off x="281229" y="1636044"/>
            <a:ext cx="11597749" cy="8188887"/>
          </a:xfrm>
          <a:custGeom>
            <a:avLst/>
            <a:gdLst/>
            <a:ahLst/>
            <a:cxnLst/>
            <a:rect r="r" b="b" t="t" l="l"/>
            <a:pathLst>
              <a:path h="8188887" w="11597749">
                <a:moveTo>
                  <a:pt x="0" y="0"/>
                </a:moveTo>
                <a:lnTo>
                  <a:pt x="11597749" y="0"/>
                </a:lnTo>
                <a:lnTo>
                  <a:pt x="11597749" y="8188886"/>
                </a:lnTo>
                <a:lnTo>
                  <a:pt x="0" y="8188886"/>
                </a:lnTo>
                <a:lnTo>
                  <a:pt x="0" y="0"/>
                </a:lnTo>
                <a:close/>
              </a:path>
            </a:pathLst>
          </a:custGeom>
          <a:blipFill>
            <a:blip r:embed="rId13"/>
            <a:stretch>
              <a:fillRect l="0" t="0" r="0" b="0"/>
            </a:stretch>
          </a:blipFill>
        </p:spPr>
      </p:sp>
      <p:sp>
        <p:nvSpPr>
          <p:cNvPr name="Freeform 14" id="14"/>
          <p:cNvSpPr/>
          <p:nvPr/>
        </p:nvSpPr>
        <p:spPr>
          <a:xfrm flipH="false" flipV="false" rot="0">
            <a:off x="12236934" y="3303034"/>
            <a:ext cx="5784638" cy="2009769"/>
          </a:xfrm>
          <a:custGeom>
            <a:avLst/>
            <a:gdLst/>
            <a:ahLst/>
            <a:cxnLst/>
            <a:rect r="r" b="b" t="t" l="l"/>
            <a:pathLst>
              <a:path h="2009769" w="5784638">
                <a:moveTo>
                  <a:pt x="0" y="0"/>
                </a:moveTo>
                <a:lnTo>
                  <a:pt x="5784638" y="0"/>
                </a:lnTo>
                <a:lnTo>
                  <a:pt x="5784638" y="2009769"/>
                </a:lnTo>
                <a:lnTo>
                  <a:pt x="0" y="2009769"/>
                </a:lnTo>
                <a:lnTo>
                  <a:pt x="0" y="0"/>
                </a:lnTo>
                <a:close/>
              </a:path>
            </a:pathLst>
          </a:custGeom>
          <a:blipFill>
            <a:blip r:embed="rId14"/>
            <a:stretch>
              <a:fillRect l="0" t="0" r="0" b="0"/>
            </a:stretch>
          </a:blipFill>
        </p:spPr>
      </p:sp>
      <p:sp>
        <p:nvSpPr>
          <p:cNvPr name="TextBox 15" id="15"/>
          <p:cNvSpPr txBox="true"/>
          <p:nvPr/>
        </p:nvSpPr>
        <p:spPr>
          <a:xfrm rot="0">
            <a:off x="466241" y="356326"/>
            <a:ext cx="9246492" cy="964862"/>
          </a:xfrm>
          <a:prstGeom prst="rect">
            <a:avLst/>
          </a:prstGeom>
        </p:spPr>
        <p:txBody>
          <a:bodyPr anchor="t" rtlCol="false" tIns="0" lIns="0" bIns="0" rIns="0">
            <a:spAutoFit/>
          </a:bodyPr>
          <a:lstStyle/>
          <a:p>
            <a:pPr algn="l">
              <a:lnSpc>
                <a:spcPts val="6983"/>
              </a:lnSpc>
            </a:pPr>
            <a:r>
              <a:rPr lang="en-US" sz="6588" b="true">
                <a:solidFill>
                  <a:srgbClr val="FFDE59"/>
                </a:solidFill>
                <a:latin typeface="Poppins Bold"/>
                <a:ea typeface="Poppins Bold"/>
                <a:cs typeface="Poppins Bold"/>
                <a:sym typeface="Poppins Bold"/>
              </a:rPr>
              <a:t>Geographic Analysis:</a:t>
            </a:r>
          </a:p>
        </p:txBody>
      </p:sp>
      <p:grpSp>
        <p:nvGrpSpPr>
          <p:cNvPr name="Group 16" id="16"/>
          <p:cNvGrpSpPr/>
          <p:nvPr/>
        </p:nvGrpSpPr>
        <p:grpSpPr>
          <a:xfrm rot="0">
            <a:off x="12449940" y="5961945"/>
            <a:ext cx="5571633" cy="2127033"/>
            <a:chOff x="0" y="0"/>
            <a:chExt cx="1255230" cy="479198"/>
          </a:xfrm>
        </p:grpSpPr>
        <p:sp>
          <p:nvSpPr>
            <p:cNvPr name="Freeform 17" id="17"/>
            <p:cNvSpPr/>
            <p:nvPr/>
          </p:nvSpPr>
          <p:spPr>
            <a:xfrm flipH="false" flipV="false" rot="0">
              <a:off x="0" y="0"/>
              <a:ext cx="1255230" cy="479198"/>
            </a:xfrm>
            <a:custGeom>
              <a:avLst/>
              <a:gdLst/>
              <a:ahLst/>
              <a:cxnLst/>
              <a:rect r="r" b="b" t="t" l="l"/>
              <a:pathLst>
                <a:path h="479198" w="1255230">
                  <a:moveTo>
                    <a:pt x="70866" y="0"/>
                  </a:moveTo>
                  <a:lnTo>
                    <a:pt x="1184364" y="0"/>
                  </a:lnTo>
                  <a:cubicBezTo>
                    <a:pt x="1203159" y="0"/>
                    <a:pt x="1221184" y="7466"/>
                    <a:pt x="1234473" y="20756"/>
                  </a:cubicBezTo>
                  <a:cubicBezTo>
                    <a:pt x="1247763" y="34046"/>
                    <a:pt x="1255230" y="52071"/>
                    <a:pt x="1255230" y="70866"/>
                  </a:cubicBezTo>
                  <a:lnTo>
                    <a:pt x="1255230" y="408332"/>
                  </a:lnTo>
                  <a:cubicBezTo>
                    <a:pt x="1255230" y="427127"/>
                    <a:pt x="1247763" y="445152"/>
                    <a:pt x="1234473" y="458442"/>
                  </a:cubicBezTo>
                  <a:cubicBezTo>
                    <a:pt x="1221184" y="471732"/>
                    <a:pt x="1203159" y="479198"/>
                    <a:pt x="1184364" y="479198"/>
                  </a:cubicBezTo>
                  <a:lnTo>
                    <a:pt x="70866" y="479198"/>
                  </a:lnTo>
                  <a:cubicBezTo>
                    <a:pt x="52071" y="479198"/>
                    <a:pt x="34046" y="471732"/>
                    <a:pt x="20756" y="458442"/>
                  </a:cubicBezTo>
                  <a:cubicBezTo>
                    <a:pt x="7466" y="445152"/>
                    <a:pt x="0" y="427127"/>
                    <a:pt x="0" y="408332"/>
                  </a:cubicBezTo>
                  <a:lnTo>
                    <a:pt x="0" y="70866"/>
                  </a:lnTo>
                  <a:cubicBezTo>
                    <a:pt x="0" y="52071"/>
                    <a:pt x="7466" y="34046"/>
                    <a:pt x="20756" y="20756"/>
                  </a:cubicBezTo>
                  <a:cubicBezTo>
                    <a:pt x="34046" y="7466"/>
                    <a:pt x="52071" y="0"/>
                    <a:pt x="70866" y="0"/>
                  </a:cubicBezTo>
                  <a:close/>
                </a:path>
              </a:pathLst>
            </a:custGeom>
            <a:solidFill>
              <a:srgbClr val="FFDE59">
                <a:alpha val="76863"/>
              </a:srgbClr>
            </a:solidFill>
          </p:spPr>
        </p:sp>
        <p:sp>
          <p:nvSpPr>
            <p:cNvPr name="TextBox 18" id="18"/>
            <p:cNvSpPr txBox="true"/>
            <p:nvPr/>
          </p:nvSpPr>
          <p:spPr>
            <a:xfrm>
              <a:off x="0" y="-38100"/>
              <a:ext cx="1255230" cy="517298"/>
            </a:xfrm>
            <a:prstGeom prst="rect">
              <a:avLst/>
            </a:prstGeom>
          </p:spPr>
          <p:txBody>
            <a:bodyPr anchor="ctr" rtlCol="false" tIns="50800" lIns="50800" bIns="50800" rIns="50800"/>
            <a:lstStyle/>
            <a:p>
              <a:pPr algn="ctr">
                <a:lnSpc>
                  <a:spcPts val="2799"/>
                </a:lnSpc>
              </a:pPr>
            </a:p>
          </p:txBody>
        </p:sp>
      </p:grpSp>
      <p:sp>
        <p:nvSpPr>
          <p:cNvPr name="TextBox 19" id="19"/>
          <p:cNvSpPr txBox="true"/>
          <p:nvPr/>
        </p:nvSpPr>
        <p:spPr>
          <a:xfrm rot="0">
            <a:off x="12643329" y="6130620"/>
            <a:ext cx="5239813" cy="1788873"/>
          </a:xfrm>
          <a:prstGeom prst="rect">
            <a:avLst/>
          </a:prstGeom>
        </p:spPr>
        <p:txBody>
          <a:bodyPr anchor="t" rtlCol="false" tIns="0" lIns="0" bIns="0" rIns="0">
            <a:spAutoFit/>
          </a:bodyPr>
          <a:lstStyle/>
          <a:p>
            <a:pPr algn="l">
              <a:lnSpc>
                <a:spcPts val="2802"/>
              </a:lnSpc>
            </a:pPr>
            <a:r>
              <a:rPr lang="en-US" sz="2297">
                <a:solidFill>
                  <a:srgbClr val="000000"/>
                </a:solidFill>
                <a:latin typeface="Poppins"/>
                <a:ea typeface="Poppins"/>
                <a:cs typeface="Poppins"/>
                <a:sym typeface="Poppins"/>
              </a:rPr>
              <a:t>When grouping players home towns by geographical region it became clear that Northeasterner’s typically finish better than Westerners.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10843" b="-22201"/>
            </a:stretch>
          </a:blipFill>
        </p:spPr>
      </p:sp>
      <p:grpSp>
        <p:nvGrpSpPr>
          <p:cNvPr name="Group 3" id="3"/>
          <p:cNvGrpSpPr/>
          <p:nvPr/>
        </p:nvGrpSpPr>
        <p:grpSpPr>
          <a:xfrm rot="0">
            <a:off x="15006761" y="205665"/>
            <a:ext cx="2909708" cy="1864510"/>
            <a:chOff x="0" y="0"/>
            <a:chExt cx="3879611" cy="2486014"/>
          </a:xfrm>
        </p:grpSpPr>
        <p:sp>
          <p:nvSpPr>
            <p:cNvPr name="Freeform 4" id="4"/>
            <p:cNvSpPr/>
            <p:nvPr/>
          </p:nvSpPr>
          <p:spPr>
            <a:xfrm flipH="false" flipV="false" rot="0">
              <a:off x="0" y="0"/>
              <a:ext cx="3879611" cy="2486014"/>
            </a:xfrm>
            <a:custGeom>
              <a:avLst/>
              <a:gdLst/>
              <a:ahLst/>
              <a:cxnLst/>
              <a:rect r="r" b="b" t="t" l="l"/>
              <a:pathLst>
                <a:path h="2486014" w="3879611">
                  <a:moveTo>
                    <a:pt x="0" y="0"/>
                  </a:moveTo>
                  <a:lnTo>
                    <a:pt x="3879611" y="0"/>
                  </a:lnTo>
                  <a:lnTo>
                    <a:pt x="3879611" y="2486014"/>
                  </a:lnTo>
                  <a:lnTo>
                    <a:pt x="0" y="2486014"/>
                  </a:lnTo>
                  <a:lnTo>
                    <a:pt x="0" y="0"/>
                  </a:lnTo>
                  <a:close/>
                </a:path>
              </a:pathLst>
            </a:custGeom>
            <a:blipFill>
              <a:blip r:embed="rId3"/>
              <a:stretch>
                <a:fillRect l="0" t="0" r="0" b="0"/>
              </a:stretch>
            </a:blipFill>
          </p:spPr>
        </p:sp>
        <p:sp>
          <p:nvSpPr>
            <p:cNvPr name="Freeform 5" id="5"/>
            <p:cNvSpPr/>
            <p:nvPr/>
          </p:nvSpPr>
          <p:spPr>
            <a:xfrm flipH="false" flipV="false" rot="0">
              <a:off x="283735" y="575397"/>
              <a:ext cx="280634" cy="336592"/>
            </a:xfrm>
            <a:custGeom>
              <a:avLst/>
              <a:gdLst/>
              <a:ahLst/>
              <a:cxnLst/>
              <a:rect r="r" b="b" t="t" l="l"/>
              <a:pathLst>
                <a:path h="336592" w="280634">
                  <a:moveTo>
                    <a:pt x="0" y="0"/>
                  </a:moveTo>
                  <a:lnTo>
                    <a:pt x="280634" y="0"/>
                  </a:lnTo>
                  <a:lnTo>
                    <a:pt x="280634" y="336592"/>
                  </a:lnTo>
                  <a:lnTo>
                    <a:pt x="0" y="336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27930" y="575397"/>
              <a:ext cx="263804" cy="336592"/>
            </a:xfrm>
            <a:custGeom>
              <a:avLst/>
              <a:gdLst/>
              <a:ahLst/>
              <a:cxnLst/>
              <a:rect r="r" b="b" t="t" l="l"/>
              <a:pathLst>
                <a:path h="336592" w="263804">
                  <a:moveTo>
                    <a:pt x="0" y="0"/>
                  </a:moveTo>
                  <a:lnTo>
                    <a:pt x="263804" y="0"/>
                  </a:lnTo>
                  <a:lnTo>
                    <a:pt x="263804" y="336592"/>
                  </a:lnTo>
                  <a:lnTo>
                    <a:pt x="0" y="336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34596" y="15324"/>
              <a:ext cx="269139" cy="338540"/>
            </a:xfrm>
            <a:custGeom>
              <a:avLst/>
              <a:gdLst/>
              <a:ahLst/>
              <a:cxnLst/>
              <a:rect r="r" b="b" t="t" l="l"/>
              <a:pathLst>
                <a:path h="338540" w="269139">
                  <a:moveTo>
                    <a:pt x="0" y="0"/>
                  </a:moveTo>
                  <a:lnTo>
                    <a:pt x="269139" y="0"/>
                  </a:lnTo>
                  <a:lnTo>
                    <a:pt x="269139" y="338540"/>
                  </a:lnTo>
                  <a:lnTo>
                    <a:pt x="0" y="338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31658" y="1955373"/>
              <a:ext cx="376711" cy="369177"/>
            </a:xfrm>
            <a:custGeom>
              <a:avLst/>
              <a:gdLst/>
              <a:ahLst/>
              <a:cxnLst/>
              <a:rect r="r" b="b" t="t" l="l"/>
              <a:pathLst>
                <a:path h="369177" w="376711">
                  <a:moveTo>
                    <a:pt x="0" y="0"/>
                  </a:moveTo>
                  <a:lnTo>
                    <a:pt x="376711" y="0"/>
                  </a:lnTo>
                  <a:lnTo>
                    <a:pt x="376711" y="369177"/>
                  </a:lnTo>
                  <a:lnTo>
                    <a:pt x="0" y="369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547080" y="1924138"/>
              <a:ext cx="431646" cy="431646"/>
            </a:xfrm>
            <a:custGeom>
              <a:avLst/>
              <a:gdLst/>
              <a:ahLst/>
              <a:cxnLst/>
              <a:rect r="r" b="b" t="t" l="l"/>
              <a:pathLst>
                <a:path h="431646" w="431646">
                  <a:moveTo>
                    <a:pt x="0" y="0"/>
                  </a:moveTo>
                  <a:lnTo>
                    <a:pt x="431646" y="0"/>
                  </a:lnTo>
                  <a:lnTo>
                    <a:pt x="431646" y="431646"/>
                  </a:lnTo>
                  <a:lnTo>
                    <a:pt x="0" y="431646"/>
                  </a:lnTo>
                  <a:lnTo>
                    <a:pt x="0" y="0"/>
                  </a:lnTo>
                  <a:close/>
                </a:path>
              </a:pathLst>
            </a:custGeom>
            <a:blipFill>
              <a:blip r:embed="rId12"/>
              <a:stretch>
                <a:fillRect l="0" t="0" r="0" b="0"/>
              </a:stretch>
            </a:blipFill>
          </p:spPr>
        </p:sp>
        <p:sp>
          <p:nvSpPr>
            <p:cNvPr name="TextBox 10" id="10"/>
            <p:cNvSpPr txBox="true"/>
            <p:nvPr/>
          </p:nvSpPr>
          <p:spPr>
            <a:xfrm rot="0">
              <a:off x="1429345" y="2157574"/>
              <a:ext cx="1020920" cy="189771"/>
            </a:xfrm>
            <a:prstGeom prst="rect">
              <a:avLst/>
            </a:prstGeom>
          </p:spPr>
          <p:txBody>
            <a:bodyPr anchor="t" rtlCol="false" tIns="0" lIns="0" bIns="0" rIns="0">
              <a:spAutoFit/>
            </a:bodyPr>
            <a:lstStyle/>
            <a:p>
              <a:pPr algn="ctr">
                <a:lnSpc>
                  <a:spcPts val="1217"/>
                </a:lnSpc>
                <a:spcBef>
                  <a:spcPct val="0"/>
                </a:spcBef>
              </a:pPr>
              <a:r>
                <a:rPr lang="en-US" sz="869">
                  <a:solidFill>
                    <a:srgbClr val="FFFFFF"/>
                  </a:solidFill>
                  <a:latin typeface="Canva Sans"/>
                  <a:ea typeface="Canva Sans"/>
                  <a:cs typeface="Canva Sans"/>
                  <a:sym typeface="Canva Sans"/>
                </a:rPr>
                <a:t>OUT-ANALYZE</a:t>
              </a:r>
            </a:p>
          </p:txBody>
        </p:sp>
        <p:sp>
          <p:nvSpPr>
            <p:cNvPr name="TextBox 11" id="11"/>
            <p:cNvSpPr txBox="true"/>
            <p:nvPr/>
          </p:nvSpPr>
          <p:spPr>
            <a:xfrm rot="1449280">
              <a:off x="2336735" y="162098"/>
              <a:ext cx="860131" cy="366149"/>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OUT-GRAPH</a:t>
              </a:r>
            </a:p>
          </p:txBody>
        </p:sp>
        <p:sp>
          <p:nvSpPr>
            <p:cNvPr name="TextBox 12" id="12"/>
            <p:cNvSpPr txBox="true"/>
            <p:nvPr/>
          </p:nvSpPr>
          <p:spPr>
            <a:xfrm rot="-1333155">
              <a:off x="694783" y="167006"/>
              <a:ext cx="843258" cy="356080"/>
            </a:xfrm>
            <a:prstGeom prst="rect">
              <a:avLst/>
            </a:prstGeom>
          </p:spPr>
          <p:txBody>
            <a:bodyPr anchor="t" rtlCol="false" tIns="0" lIns="0" bIns="0" rIns="0">
              <a:spAutoFit/>
            </a:bodyPr>
            <a:lstStyle/>
            <a:p>
              <a:pPr algn="ctr">
                <a:lnSpc>
                  <a:spcPts val="1201"/>
                </a:lnSpc>
                <a:spcBef>
                  <a:spcPct val="0"/>
                </a:spcBef>
              </a:pPr>
              <a:r>
                <a:rPr lang="en-US" sz="857">
                  <a:solidFill>
                    <a:srgbClr val="FFFFFF"/>
                  </a:solidFill>
                  <a:latin typeface="Canva Sans"/>
                  <a:ea typeface="Canva Sans"/>
                  <a:cs typeface="Canva Sans"/>
                  <a:sym typeface="Canva Sans"/>
                </a:rPr>
                <a:t>OUT-CLEAN</a:t>
              </a:r>
            </a:p>
          </p:txBody>
        </p:sp>
      </p:grpSp>
      <p:sp>
        <p:nvSpPr>
          <p:cNvPr name="Freeform 13" id="13"/>
          <p:cNvSpPr/>
          <p:nvPr/>
        </p:nvSpPr>
        <p:spPr>
          <a:xfrm flipH="false" flipV="false" rot="0">
            <a:off x="9903776" y="0"/>
            <a:ext cx="4679090" cy="2633659"/>
          </a:xfrm>
          <a:custGeom>
            <a:avLst/>
            <a:gdLst/>
            <a:ahLst/>
            <a:cxnLst/>
            <a:rect r="r" b="b" t="t" l="l"/>
            <a:pathLst>
              <a:path h="2633659" w="4679090">
                <a:moveTo>
                  <a:pt x="0" y="0"/>
                </a:moveTo>
                <a:lnTo>
                  <a:pt x="4679089" y="0"/>
                </a:lnTo>
                <a:lnTo>
                  <a:pt x="4679089" y="2633659"/>
                </a:lnTo>
                <a:lnTo>
                  <a:pt x="0" y="2633659"/>
                </a:lnTo>
                <a:lnTo>
                  <a:pt x="0" y="0"/>
                </a:lnTo>
                <a:close/>
              </a:path>
            </a:pathLst>
          </a:custGeom>
          <a:blipFill>
            <a:blip r:embed="rId13"/>
            <a:stretch>
              <a:fillRect l="0" t="0" r="0" b="0"/>
            </a:stretch>
          </a:blipFill>
        </p:spPr>
      </p:sp>
      <p:grpSp>
        <p:nvGrpSpPr>
          <p:cNvPr name="Group 14" id="14"/>
          <p:cNvGrpSpPr/>
          <p:nvPr/>
        </p:nvGrpSpPr>
        <p:grpSpPr>
          <a:xfrm rot="0">
            <a:off x="180076" y="2345100"/>
            <a:ext cx="4765950" cy="2724978"/>
            <a:chOff x="0" y="0"/>
            <a:chExt cx="1255230" cy="717690"/>
          </a:xfrm>
        </p:grpSpPr>
        <p:sp>
          <p:nvSpPr>
            <p:cNvPr name="Freeform 15" id="15"/>
            <p:cNvSpPr/>
            <p:nvPr/>
          </p:nvSpPr>
          <p:spPr>
            <a:xfrm flipH="false" flipV="false" rot="0">
              <a:off x="0" y="0"/>
              <a:ext cx="1255230" cy="717690"/>
            </a:xfrm>
            <a:custGeom>
              <a:avLst/>
              <a:gdLst/>
              <a:ahLst/>
              <a:cxnLst/>
              <a:rect r="r" b="b" t="t" l="l"/>
              <a:pathLst>
                <a:path h="717690" w="1255230">
                  <a:moveTo>
                    <a:pt x="82846" y="0"/>
                  </a:moveTo>
                  <a:lnTo>
                    <a:pt x="1172384" y="0"/>
                  </a:lnTo>
                  <a:cubicBezTo>
                    <a:pt x="1194356" y="0"/>
                    <a:pt x="1215428" y="8728"/>
                    <a:pt x="1230965" y="24265"/>
                  </a:cubicBezTo>
                  <a:cubicBezTo>
                    <a:pt x="1246501" y="39801"/>
                    <a:pt x="1255230" y="60874"/>
                    <a:pt x="1255230" y="82846"/>
                  </a:cubicBezTo>
                  <a:lnTo>
                    <a:pt x="1255230" y="634844"/>
                  </a:lnTo>
                  <a:cubicBezTo>
                    <a:pt x="1255230" y="656816"/>
                    <a:pt x="1246501" y="677888"/>
                    <a:pt x="1230965" y="693425"/>
                  </a:cubicBezTo>
                  <a:cubicBezTo>
                    <a:pt x="1215428" y="708961"/>
                    <a:pt x="1194356" y="717690"/>
                    <a:pt x="1172384" y="717690"/>
                  </a:cubicBezTo>
                  <a:lnTo>
                    <a:pt x="82846" y="717690"/>
                  </a:lnTo>
                  <a:cubicBezTo>
                    <a:pt x="37091" y="717690"/>
                    <a:pt x="0" y="680598"/>
                    <a:pt x="0" y="634844"/>
                  </a:cubicBezTo>
                  <a:lnTo>
                    <a:pt x="0" y="82846"/>
                  </a:lnTo>
                  <a:cubicBezTo>
                    <a:pt x="0" y="37091"/>
                    <a:pt x="37091" y="0"/>
                    <a:pt x="82846" y="0"/>
                  </a:cubicBezTo>
                  <a:close/>
                </a:path>
              </a:pathLst>
            </a:custGeom>
            <a:solidFill>
              <a:srgbClr val="FFDE59">
                <a:alpha val="76863"/>
              </a:srgbClr>
            </a:solidFill>
          </p:spPr>
        </p:sp>
        <p:sp>
          <p:nvSpPr>
            <p:cNvPr name="TextBox 16" id="16"/>
            <p:cNvSpPr txBox="true"/>
            <p:nvPr/>
          </p:nvSpPr>
          <p:spPr>
            <a:xfrm>
              <a:off x="0" y="-38100"/>
              <a:ext cx="1255230" cy="755790"/>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180076" y="5232003"/>
            <a:ext cx="4765950" cy="2819688"/>
            <a:chOff x="0" y="0"/>
            <a:chExt cx="1255230" cy="742634"/>
          </a:xfrm>
        </p:grpSpPr>
        <p:sp>
          <p:nvSpPr>
            <p:cNvPr name="Freeform 18" id="18"/>
            <p:cNvSpPr/>
            <p:nvPr/>
          </p:nvSpPr>
          <p:spPr>
            <a:xfrm flipH="false" flipV="false" rot="0">
              <a:off x="0" y="0"/>
              <a:ext cx="1255230" cy="742634"/>
            </a:xfrm>
            <a:custGeom>
              <a:avLst/>
              <a:gdLst/>
              <a:ahLst/>
              <a:cxnLst/>
              <a:rect r="r" b="b" t="t" l="l"/>
              <a:pathLst>
                <a:path h="742634" w="1255230">
                  <a:moveTo>
                    <a:pt x="82846" y="0"/>
                  </a:moveTo>
                  <a:lnTo>
                    <a:pt x="1172384" y="0"/>
                  </a:lnTo>
                  <a:cubicBezTo>
                    <a:pt x="1194356" y="0"/>
                    <a:pt x="1215428" y="8728"/>
                    <a:pt x="1230965" y="24265"/>
                  </a:cubicBezTo>
                  <a:cubicBezTo>
                    <a:pt x="1246501" y="39801"/>
                    <a:pt x="1255230" y="60874"/>
                    <a:pt x="1255230" y="82846"/>
                  </a:cubicBezTo>
                  <a:lnTo>
                    <a:pt x="1255230" y="659788"/>
                  </a:lnTo>
                  <a:cubicBezTo>
                    <a:pt x="1255230" y="705543"/>
                    <a:pt x="1218138" y="742634"/>
                    <a:pt x="1172384" y="742634"/>
                  </a:cubicBezTo>
                  <a:lnTo>
                    <a:pt x="82846" y="742634"/>
                  </a:lnTo>
                  <a:cubicBezTo>
                    <a:pt x="60874" y="742634"/>
                    <a:pt x="39801" y="733905"/>
                    <a:pt x="24265" y="718369"/>
                  </a:cubicBezTo>
                  <a:cubicBezTo>
                    <a:pt x="8728" y="702832"/>
                    <a:pt x="0" y="681760"/>
                    <a:pt x="0" y="659788"/>
                  </a:cubicBezTo>
                  <a:lnTo>
                    <a:pt x="0" y="82846"/>
                  </a:lnTo>
                  <a:cubicBezTo>
                    <a:pt x="0" y="37091"/>
                    <a:pt x="37091" y="0"/>
                    <a:pt x="82846" y="0"/>
                  </a:cubicBezTo>
                  <a:close/>
                </a:path>
              </a:pathLst>
            </a:custGeom>
            <a:solidFill>
              <a:srgbClr val="FFDE59">
                <a:alpha val="76863"/>
              </a:srgbClr>
            </a:solidFill>
          </p:spPr>
        </p:sp>
        <p:sp>
          <p:nvSpPr>
            <p:cNvPr name="TextBox 19" id="19"/>
            <p:cNvSpPr txBox="true"/>
            <p:nvPr/>
          </p:nvSpPr>
          <p:spPr>
            <a:xfrm>
              <a:off x="0" y="-38100"/>
              <a:ext cx="1255230" cy="780734"/>
            </a:xfrm>
            <a:prstGeom prst="rect">
              <a:avLst/>
            </a:prstGeom>
          </p:spPr>
          <p:txBody>
            <a:bodyPr anchor="ctr" rtlCol="false" tIns="50800" lIns="50800" bIns="50800" rIns="50800"/>
            <a:lstStyle/>
            <a:p>
              <a:pPr algn="ctr">
                <a:lnSpc>
                  <a:spcPts val="2799"/>
                </a:lnSpc>
              </a:pPr>
            </a:p>
          </p:txBody>
        </p:sp>
      </p:grpSp>
      <p:grpSp>
        <p:nvGrpSpPr>
          <p:cNvPr name="Group 20" id="20"/>
          <p:cNvGrpSpPr/>
          <p:nvPr/>
        </p:nvGrpSpPr>
        <p:grpSpPr>
          <a:xfrm rot="0">
            <a:off x="262788" y="8213616"/>
            <a:ext cx="4683238" cy="1554729"/>
            <a:chOff x="0" y="0"/>
            <a:chExt cx="6244317" cy="2072972"/>
          </a:xfrm>
        </p:grpSpPr>
        <p:grpSp>
          <p:nvGrpSpPr>
            <p:cNvPr name="Group 21" id="21"/>
            <p:cNvGrpSpPr/>
            <p:nvPr/>
          </p:nvGrpSpPr>
          <p:grpSpPr>
            <a:xfrm rot="0">
              <a:off x="0" y="0"/>
              <a:ext cx="6244317" cy="2072972"/>
              <a:chOff x="0" y="0"/>
              <a:chExt cx="1233445" cy="409476"/>
            </a:xfrm>
          </p:grpSpPr>
          <p:sp>
            <p:nvSpPr>
              <p:cNvPr name="Freeform 22" id="22"/>
              <p:cNvSpPr/>
              <p:nvPr/>
            </p:nvSpPr>
            <p:spPr>
              <a:xfrm flipH="false" flipV="false" rot="0">
                <a:off x="0" y="0"/>
                <a:ext cx="1233445" cy="409476"/>
              </a:xfrm>
              <a:custGeom>
                <a:avLst/>
                <a:gdLst/>
                <a:ahLst/>
                <a:cxnLst/>
                <a:rect r="r" b="b" t="t" l="l"/>
                <a:pathLst>
                  <a:path h="409476" w="1233445">
                    <a:moveTo>
                      <a:pt x="84309" y="0"/>
                    </a:moveTo>
                    <a:lnTo>
                      <a:pt x="1149137" y="0"/>
                    </a:lnTo>
                    <a:cubicBezTo>
                      <a:pt x="1195699" y="0"/>
                      <a:pt x="1233445" y="37746"/>
                      <a:pt x="1233445" y="84309"/>
                    </a:cubicBezTo>
                    <a:lnTo>
                      <a:pt x="1233445" y="325167"/>
                    </a:lnTo>
                    <a:cubicBezTo>
                      <a:pt x="1233445" y="371730"/>
                      <a:pt x="1195699" y="409476"/>
                      <a:pt x="1149137" y="409476"/>
                    </a:cubicBezTo>
                    <a:lnTo>
                      <a:pt x="84309" y="409476"/>
                    </a:lnTo>
                    <a:cubicBezTo>
                      <a:pt x="61949" y="409476"/>
                      <a:pt x="40504" y="400593"/>
                      <a:pt x="24693" y="384782"/>
                    </a:cubicBezTo>
                    <a:cubicBezTo>
                      <a:pt x="8883" y="368972"/>
                      <a:pt x="0" y="347527"/>
                      <a:pt x="0" y="325167"/>
                    </a:cubicBezTo>
                    <a:lnTo>
                      <a:pt x="0" y="84309"/>
                    </a:lnTo>
                    <a:cubicBezTo>
                      <a:pt x="0" y="37746"/>
                      <a:pt x="37746" y="0"/>
                      <a:pt x="84309" y="0"/>
                    </a:cubicBezTo>
                    <a:close/>
                  </a:path>
                </a:pathLst>
              </a:custGeom>
              <a:solidFill>
                <a:srgbClr val="FFDE59">
                  <a:alpha val="76863"/>
                </a:srgbClr>
              </a:solidFill>
            </p:spPr>
          </p:sp>
          <p:sp>
            <p:nvSpPr>
              <p:cNvPr name="TextBox 23" id="23"/>
              <p:cNvSpPr txBox="true"/>
              <p:nvPr/>
            </p:nvSpPr>
            <p:spPr>
              <a:xfrm>
                <a:off x="0" y="-38100"/>
                <a:ext cx="1233445" cy="447576"/>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359204" y="214686"/>
              <a:ext cx="5525908" cy="1624551"/>
            </a:xfrm>
            <a:prstGeom prst="rect">
              <a:avLst/>
            </a:prstGeom>
          </p:spPr>
          <p:txBody>
            <a:bodyPr anchor="t" rtlCol="false" tIns="0" lIns="0" bIns="0" rIns="0">
              <a:spAutoFit/>
            </a:bodyPr>
            <a:lstStyle/>
            <a:p>
              <a:pPr algn="l">
                <a:lnSpc>
                  <a:spcPts val="3185"/>
                </a:lnSpc>
              </a:pPr>
              <a:r>
                <a:rPr lang="en-US" sz="2610">
                  <a:solidFill>
                    <a:srgbClr val="000000"/>
                  </a:solidFill>
                  <a:latin typeface="Poppins"/>
                  <a:ea typeface="Poppins"/>
                  <a:cs typeface="Poppins"/>
                  <a:sym typeface="Poppins"/>
                </a:rPr>
                <a:t> Players aged 25 have won the most with 5 winners.</a:t>
              </a:r>
            </a:p>
          </p:txBody>
        </p:sp>
      </p:grpSp>
      <p:sp>
        <p:nvSpPr>
          <p:cNvPr name="Freeform 25" id="25"/>
          <p:cNvSpPr/>
          <p:nvPr/>
        </p:nvSpPr>
        <p:spPr>
          <a:xfrm flipH="false" flipV="false" rot="0">
            <a:off x="5225655" y="2472840"/>
            <a:ext cx="12957242" cy="7644773"/>
          </a:xfrm>
          <a:custGeom>
            <a:avLst/>
            <a:gdLst/>
            <a:ahLst/>
            <a:cxnLst/>
            <a:rect r="r" b="b" t="t" l="l"/>
            <a:pathLst>
              <a:path h="7644773" w="12957242">
                <a:moveTo>
                  <a:pt x="0" y="0"/>
                </a:moveTo>
                <a:lnTo>
                  <a:pt x="12957242" y="0"/>
                </a:lnTo>
                <a:lnTo>
                  <a:pt x="12957242" y="7644772"/>
                </a:lnTo>
                <a:lnTo>
                  <a:pt x="0" y="7644772"/>
                </a:lnTo>
                <a:lnTo>
                  <a:pt x="0" y="0"/>
                </a:lnTo>
                <a:close/>
              </a:path>
            </a:pathLst>
          </a:custGeom>
          <a:blipFill>
            <a:blip r:embed="rId14"/>
            <a:stretch>
              <a:fillRect l="0" t="0" r="0" b="0"/>
            </a:stretch>
          </a:blipFill>
        </p:spPr>
      </p:sp>
      <p:sp>
        <p:nvSpPr>
          <p:cNvPr name="TextBox 26" id="26"/>
          <p:cNvSpPr txBox="true"/>
          <p:nvPr/>
        </p:nvSpPr>
        <p:spPr>
          <a:xfrm rot="0">
            <a:off x="180076" y="107645"/>
            <a:ext cx="9295075" cy="2079602"/>
          </a:xfrm>
          <a:prstGeom prst="rect">
            <a:avLst/>
          </a:prstGeom>
        </p:spPr>
        <p:txBody>
          <a:bodyPr anchor="t" rtlCol="false" tIns="0" lIns="0" bIns="0" rIns="0">
            <a:spAutoFit/>
          </a:bodyPr>
          <a:lstStyle/>
          <a:p>
            <a:pPr algn="l">
              <a:lnSpc>
                <a:spcPts val="7806"/>
              </a:lnSpc>
            </a:pPr>
            <a:r>
              <a:rPr lang="en-US" sz="7364" b="true">
                <a:solidFill>
                  <a:srgbClr val="FFDE59"/>
                </a:solidFill>
                <a:latin typeface="Poppins Bold"/>
                <a:ea typeface="Poppins Bold"/>
                <a:cs typeface="Poppins Bold"/>
                <a:sym typeface="Poppins Bold"/>
              </a:rPr>
              <a:t>Age, Gender, and Performance:</a:t>
            </a:r>
          </a:p>
        </p:txBody>
      </p:sp>
      <p:sp>
        <p:nvSpPr>
          <p:cNvPr name="TextBox 27" id="27"/>
          <p:cNvSpPr txBox="true"/>
          <p:nvPr/>
        </p:nvSpPr>
        <p:spPr>
          <a:xfrm rot="0">
            <a:off x="345500" y="2605084"/>
            <a:ext cx="4482113" cy="2248584"/>
          </a:xfrm>
          <a:prstGeom prst="rect">
            <a:avLst/>
          </a:prstGeom>
        </p:spPr>
        <p:txBody>
          <a:bodyPr anchor="t" rtlCol="false" tIns="0" lIns="0" bIns="0" rIns="0">
            <a:spAutoFit/>
          </a:bodyPr>
          <a:lstStyle/>
          <a:p>
            <a:pPr algn="l">
              <a:lnSpc>
                <a:spcPts val="2508"/>
              </a:lnSpc>
            </a:pPr>
            <a:r>
              <a:rPr lang="en-US" sz="2056">
                <a:solidFill>
                  <a:srgbClr val="000000"/>
                </a:solidFill>
                <a:latin typeface="Poppins"/>
                <a:ea typeface="Poppins"/>
                <a:cs typeface="Poppins"/>
                <a:sym typeface="Poppins"/>
              </a:rPr>
              <a:t>Male contestants generally have a higher "Survivor Score", win a higher percentage of challenges, and secure more challenge wins on average, while female contestants have a slightly higher average finish placement.</a:t>
            </a:r>
          </a:p>
        </p:txBody>
      </p:sp>
      <p:sp>
        <p:nvSpPr>
          <p:cNvPr name="TextBox 28" id="28"/>
          <p:cNvSpPr txBox="true"/>
          <p:nvPr/>
        </p:nvSpPr>
        <p:spPr>
          <a:xfrm rot="0">
            <a:off x="345500" y="5373532"/>
            <a:ext cx="4482113" cy="2444282"/>
          </a:xfrm>
          <a:prstGeom prst="rect">
            <a:avLst/>
          </a:prstGeom>
        </p:spPr>
        <p:txBody>
          <a:bodyPr anchor="t" rtlCol="false" tIns="0" lIns="0" bIns="0" rIns="0">
            <a:spAutoFit/>
          </a:bodyPr>
          <a:lstStyle/>
          <a:p>
            <a:pPr algn="l">
              <a:lnSpc>
                <a:spcPts val="2397"/>
              </a:lnSpc>
            </a:pPr>
            <a:r>
              <a:rPr lang="en-US" sz="1965">
                <a:solidFill>
                  <a:srgbClr val="000000"/>
                </a:solidFill>
                <a:latin typeface="Poppins"/>
                <a:ea typeface="Poppins"/>
                <a:cs typeface="Poppins"/>
                <a:sym typeface="Poppins"/>
              </a:rPr>
              <a:t> The 2nd youngest group (25-34) tends to have a higher "Survivor Score" and better average finish, while the oldest group (55-65) has lower challenge success and tend to be voted off earlier. The 65-65 age group does perform slightly better than the 45-55 age group.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DAGRJMZGJqI</dc:identifier>
  <dcterms:modified xsi:type="dcterms:W3CDTF">2011-08-01T06:04:30Z</dcterms:modified>
  <cp:revision>1</cp:revision>
  <dc:title>contestant performance analysis</dc:title>
</cp:coreProperties>
</file>